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1" r:id="rId1"/>
  </p:sldMasterIdLst>
  <p:notesMasterIdLst>
    <p:notesMasterId r:id="rId13"/>
  </p:notesMasterIdLst>
  <p:handoutMasterIdLst>
    <p:handoutMasterId r:id="rId14"/>
  </p:handoutMasterIdLst>
  <p:sldIdLst>
    <p:sldId id="261" r:id="rId2"/>
    <p:sldId id="266" r:id="rId3"/>
    <p:sldId id="265" r:id="rId4"/>
    <p:sldId id="262" r:id="rId5"/>
    <p:sldId id="268" r:id="rId6"/>
    <p:sldId id="270" r:id="rId7"/>
    <p:sldId id="267" r:id="rId8"/>
    <p:sldId id="271" r:id="rId9"/>
    <p:sldId id="274" r:id="rId10"/>
    <p:sldId id="275" r:id="rId11"/>
    <p:sldId id="272" r:id="rId12"/>
  </p:sldIdLst>
  <p:sldSz cx="9144000" cy="6858000" type="screen4x3"/>
  <p:notesSz cx="6858000" cy="9144000"/>
  <p:custDataLst>
    <p:tags r:id="rId15"/>
  </p:custDataLst>
  <p:defaultTextStyle>
    <a:defPPr>
      <a:defRPr lang="en-US"/>
    </a:defPPr>
    <a:lvl1pPr algn="r" rtl="0" eaLnBrk="0" fontAlgn="base" hangingPunct="0">
      <a:spcBef>
        <a:spcPct val="0"/>
      </a:spcBef>
      <a:spcAft>
        <a:spcPct val="0"/>
      </a:spcAft>
      <a:defRPr sz="2400" kern="1200">
        <a:solidFill>
          <a:schemeClr val="tx1"/>
        </a:solidFill>
        <a:latin typeface="Arial" charset="0"/>
        <a:ea typeface="ヒラギノ角ゴ Pro W3" pitchFamily="-105" charset="-128"/>
        <a:cs typeface="+mn-cs"/>
      </a:defRPr>
    </a:lvl1pPr>
    <a:lvl2pPr marL="457200" algn="r" rtl="0" eaLnBrk="0" fontAlgn="base" hangingPunct="0">
      <a:spcBef>
        <a:spcPct val="0"/>
      </a:spcBef>
      <a:spcAft>
        <a:spcPct val="0"/>
      </a:spcAft>
      <a:defRPr sz="2400" kern="1200">
        <a:solidFill>
          <a:schemeClr val="tx1"/>
        </a:solidFill>
        <a:latin typeface="Arial" charset="0"/>
        <a:ea typeface="ヒラギノ角ゴ Pro W3" pitchFamily="-105" charset="-128"/>
        <a:cs typeface="+mn-cs"/>
      </a:defRPr>
    </a:lvl2pPr>
    <a:lvl3pPr marL="914400" algn="r" rtl="0" eaLnBrk="0" fontAlgn="base" hangingPunct="0">
      <a:spcBef>
        <a:spcPct val="0"/>
      </a:spcBef>
      <a:spcAft>
        <a:spcPct val="0"/>
      </a:spcAft>
      <a:defRPr sz="2400" kern="1200">
        <a:solidFill>
          <a:schemeClr val="tx1"/>
        </a:solidFill>
        <a:latin typeface="Arial" charset="0"/>
        <a:ea typeface="ヒラギノ角ゴ Pro W3" pitchFamily="-105" charset="-128"/>
        <a:cs typeface="+mn-cs"/>
      </a:defRPr>
    </a:lvl3pPr>
    <a:lvl4pPr marL="1371600" algn="r" rtl="0" eaLnBrk="0" fontAlgn="base" hangingPunct="0">
      <a:spcBef>
        <a:spcPct val="0"/>
      </a:spcBef>
      <a:spcAft>
        <a:spcPct val="0"/>
      </a:spcAft>
      <a:defRPr sz="2400" kern="1200">
        <a:solidFill>
          <a:schemeClr val="tx1"/>
        </a:solidFill>
        <a:latin typeface="Arial" charset="0"/>
        <a:ea typeface="ヒラギノ角ゴ Pro W3" pitchFamily="-105" charset="-128"/>
        <a:cs typeface="+mn-cs"/>
      </a:defRPr>
    </a:lvl4pPr>
    <a:lvl5pPr marL="1828800" algn="r" rtl="0" eaLnBrk="0" fontAlgn="base" hangingPunct="0">
      <a:spcBef>
        <a:spcPct val="0"/>
      </a:spcBef>
      <a:spcAft>
        <a:spcPct val="0"/>
      </a:spcAft>
      <a:defRPr sz="2400" kern="1200">
        <a:solidFill>
          <a:schemeClr val="tx1"/>
        </a:solidFill>
        <a:latin typeface="Arial" charset="0"/>
        <a:ea typeface="ヒラギノ角ゴ Pro W3" pitchFamily="-105" charset="-128"/>
        <a:cs typeface="+mn-cs"/>
      </a:defRPr>
    </a:lvl5pPr>
    <a:lvl6pPr marL="2286000" algn="l" defTabSz="914400" rtl="0" eaLnBrk="1" latinLnBrk="0" hangingPunct="1">
      <a:defRPr sz="2400" kern="1200">
        <a:solidFill>
          <a:schemeClr val="tx1"/>
        </a:solidFill>
        <a:latin typeface="Arial" charset="0"/>
        <a:ea typeface="ヒラギノ角ゴ Pro W3" pitchFamily="-105" charset="-128"/>
        <a:cs typeface="+mn-cs"/>
      </a:defRPr>
    </a:lvl6pPr>
    <a:lvl7pPr marL="2743200" algn="l" defTabSz="914400" rtl="0" eaLnBrk="1" latinLnBrk="0" hangingPunct="1">
      <a:defRPr sz="2400" kern="1200">
        <a:solidFill>
          <a:schemeClr val="tx1"/>
        </a:solidFill>
        <a:latin typeface="Arial" charset="0"/>
        <a:ea typeface="ヒラギノ角ゴ Pro W3" pitchFamily="-105" charset="-128"/>
        <a:cs typeface="+mn-cs"/>
      </a:defRPr>
    </a:lvl7pPr>
    <a:lvl8pPr marL="3200400" algn="l" defTabSz="914400" rtl="0" eaLnBrk="1" latinLnBrk="0" hangingPunct="1">
      <a:defRPr sz="2400" kern="1200">
        <a:solidFill>
          <a:schemeClr val="tx1"/>
        </a:solidFill>
        <a:latin typeface="Arial" charset="0"/>
        <a:ea typeface="ヒラギノ角ゴ Pro W3" pitchFamily="-105" charset="-128"/>
        <a:cs typeface="+mn-cs"/>
      </a:defRPr>
    </a:lvl8pPr>
    <a:lvl9pPr marL="3657600" algn="l" defTabSz="914400" rtl="0" eaLnBrk="1" latinLnBrk="0" hangingPunct="1">
      <a:defRPr sz="2400" kern="1200">
        <a:solidFill>
          <a:schemeClr val="tx1"/>
        </a:solidFill>
        <a:latin typeface="Arial" charset="0"/>
        <a:ea typeface="ヒラギノ角ゴ Pro W3"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1E1E1"/>
    <a:srgbClr val="DBD7CE"/>
    <a:srgbClr val="E3867C"/>
    <a:srgbClr val="747474"/>
    <a:srgbClr val="99CCFF"/>
    <a:srgbClr val="FF99CC"/>
    <a:srgbClr val="5CA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4" autoAdjust="0"/>
    <p:restoredTop sz="85612" autoAdjust="0"/>
  </p:normalViewPr>
  <p:slideViewPr>
    <p:cSldViewPr>
      <p:cViewPr>
        <p:scale>
          <a:sx n="75" d="100"/>
          <a:sy n="75" d="100"/>
        </p:scale>
        <p:origin x="-1398" y="-162"/>
      </p:cViewPr>
      <p:guideLst>
        <p:guide orient="horz" pos="4080"/>
        <p:guide pos="37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73" d="100"/>
          <a:sy n="173" d="100"/>
        </p:scale>
        <p:origin x="-4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fld id="{05E478B9-4459-4BDF-BF00-5F2225C8ECBB}" type="datetime1">
              <a:rPr lang="en-US"/>
              <a:pPr>
                <a:defRPr/>
              </a:pPr>
              <a:t>4/12/2013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128"/>
                <a:cs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fld id="{19FB8854-F207-4563-9E49-30C93F5B7DD8}" type="slidenum">
              <a:rPr lang="en-US"/>
              <a:pPr>
                <a:defRPr/>
              </a:pPr>
              <a:t>‹#›</a:t>
            </a:fld>
            <a:endParaRPr lang="en-US"/>
          </a:p>
        </p:txBody>
      </p:sp>
    </p:spTree>
    <p:extLst>
      <p:ext uri="{BB962C8B-B14F-4D97-AF65-F5344CB8AC3E}">
        <p14:creationId xmlns:p14="http://schemas.microsoft.com/office/powerpoint/2010/main" val="3004848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ヒラギノ角ゴ Pro W3" charset="-128"/>
                <a:cs typeface="ヒラギノ角ゴ Pro W3"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128"/>
                <a:cs typeface="ヒラギノ角ゴ Pro W3" charset="-128"/>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ヒラギノ角ゴ Pro W3" charset="-128"/>
                <a:cs typeface="ヒラギノ角ゴ Pro W3"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fld id="{5306EA9E-B7C5-4E1A-8D5B-BF1CB5EFBBED}" type="slidenum">
              <a:rPr lang="en-US"/>
              <a:pPr>
                <a:defRPr/>
              </a:pPr>
              <a:t>‹#›</a:t>
            </a:fld>
            <a:endParaRPr lang="en-US"/>
          </a:p>
        </p:txBody>
      </p:sp>
    </p:spTree>
    <p:extLst>
      <p:ext uri="{BB962C8B-B14F-4D97-AF65-F5344CB8AC3E}">
        <p14:creationId xmlns:p14="http://schemas.microsoft.com/office/powerpoint/2010/main" val="3504470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06EA9E-B7C5-4E1A-8D5B-BF1CB5EFBBED}" type="slidenum">
              <a:rPr lang="en-US" smtClean="0"/>
              <a:pPr>
                <a:defRPr/>
              </a:pPr>
              <a:t>11</a:t>
            </a:fld>
            <a:endParaRPr lang="en-US"/>
          </a:p>
        </p:txBody>
      </p:sp>
    </p:spTree>
    <p:extLst>
      <p:ext uri="{BB962C8B-B14F-4D97-AF65-F5344CB8AC3E}">
        <p14:creationId xmlns:p14="http://schemas.microsoft.com/office/powerpoint/2010/main" val="15310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ヒラギノ角ゴ Pro W3" pitchFamily="-105" charset="-128"/>
            </a:endParaRPr>
          </a:p>
          <a:p>
            <a:endParaRPr lang="en-GB" smtClean="0">
              <a:ea typeface="ヒラギノ角ゴ Pro W3" pitchFamily="-105"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smtClean="0">
                <a:solidFill>
                  <a:schemeClr val="tx1"/>
                </a:solidFill>
                <a:effectLst/>
                <a:latin typeface="Arial" charset="0"/>
                <a:ea typeface="ヒラギノ角ゴ Pro W3" charset="-128"/>
                <a:cs typeface="ヒラギノ角ゴ Pro W3" charset="-128"/>
              </a:rPr>
              <a:t>1 What type of system are you after?</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Do you want a system for storing and presenting the products of learning?</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Do you expect that users will simply upload artefacts created elsewhere and organise them into collections or views called </a:t>
            </a:r>
            <a:r>
              <a:rPr lang="en-GB" sz="1200" i="1" kern="1200" dirty="0" err="1" smtClean="0">
                <a:solidFill>
                  <a:schemeClr val="tx1"/>
                </a:solidFill>
                <a:effectLst/>
                <a:latin typeface="Arial" charset="0"/>
                <a:ea typeface="ヒラギノ角ゴ Pro W3" charset="-128"/>
                <a:cs typeface="ヒラギノ角ゴ Pro W3" charset="-128"/>
              </a:rPr>
              <a:t>eportfolios</a:t>
            </a:r>
            <a:r>
              <a:rPr lang="en-GB" sz="1200" i="1" kern="1200" dirty="0" smtClean="0">
                <a:solidFill>
                  <a:schemeClr val="tx1"/>
                </a:solidFill>
                <a:effectLst/>
                <a:latin typeface="Arial" charset="0"/>
                <a:ea typeface="ヒラギノ角ゴ Pro W3" charset="-128"/>
                <a:cs typeface="ヒラギノ角ゴ Pro W3" charset="-128"/>
              </a:rPr>
              <a:t>?</a:t>
            </a:r>
            <a:endParaRPr lang="en-GB" dirty="0" smtClean="0">
              <a:effectLst/>
            </a:endParaRPr>
          </a:p>
          <a:p>
            <a:r>
              <a:rPr lang="en-GB" dirty="0" smtClean="0">
                <a:effectLst/>
              </a:rPr>
              <a:t>Do you want to promote independent learning through scaffolds and templates?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Would you like the system to help users to make plans, reflect on their experiences, and create meaningful records of their learning? Do you want a more complex, multipurpose system that might be described as a personal learning space?</a:t>
            </a:r>
            <a:endParaRPr lang="en-GB" dirty="0" smtClean="0">
              <a:effectLst/>
            </a:endParaRPr>
          </a:p>
          <a:p>
            <a:r>
              <a:rPr lang="en-GB" dirty="0" smtClean="0">
                <a:effectLst/>
              </a:rPr>
              <a:t>What will be valued most, the product or the process of learning?</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Do you want standard </a:t>
            </a:r>
            <a:r>
              <a:rPr lang="en-GB" sz="1200" i="1" kern="1200" dirty="0" err="1" smtClean="0">
                <a:solidFill>
                  <a:schemeClr val="tx1"/>
                </a:solidFill>
                <a:effectLst/>
                <a:latin typeface="Arial" charset="0"/>
                <a:ea typeface="ヒラギノ角ゴ Pro W3" charset="-128"/>
                <a:cs typeface="ヒラギノ角ゴ Pro W3" charset="-128"/>
              </a:rPr>
              <a:t>eportfolios</a:t>
            </a:r>
            <a:r>
              <a:rPr lang="en-GB" sz="1200" i="1" kern="1200" dirty="0" smtClean="0">
                <a:solidFill>
                  <a:schemeClr val="tx1"/>
                </a:solidFill>
                <a:effectLst/>
                <a:latin typeface="Arial" charset="0"/>
                <a:ea typeface="ヒラギノ角ゴ Pro W3" charset="-128"/>
                <a:cs typeface="ヒラギノ角ゴ Pro W3" charset="-128"/>
              </a:rPr>
              <a:t> which grow into extensive CVs or Resumes, evidencing what the individual has done, or a range of records and </a:t>
            </a:r>
            <a:r>
              <a:rPr lang="en-GB" sz="1200" i="1" kern="1200" dirty="0" err="1" smtClean="0">
                <a:solidFill>
                  <a:schemeClr val="tx1"/>
                </a:solidFill>
                <a:effectLst/>
                <a:latin typeface="Arial" charset="0"/>
                <a:ea typeface="ヒラギノ角ゴ Pro W3" charset="-128"/>
                <a:cs typeface="ヒラギノ角ゴ Pro W3" charset="-128"/>
              </a:rPr>
              <a:t>eportfolios</a:t>
            </a:r>
            <a:r>
              <a:rPr lang="en-GB" sz="1200" i="1" kern="1200" dirty="0" smtClean="0">
                <a:solidFill>
                  <a:schemeClr val="tx1"/>
                </a:solidFill>
                <a:effectLst/>
                <a:latin typeface="Arial" charset="0"/>
                <a:ea typeface="ヒラギノ角ゴ Pro W3" charset="-128"/>
                <a:cs typeface="ヒラギノ角ゴ Pro W3" charset="-128"/>
              </a:rPr>
              <a:t> which, through their </a:t>
            </a:r>
            <a:r>
              <a:rPr lang="en-GB" sz="1200" i="1" kern="1200" dirty="0" err="1" smtClean="0">
                <a:solidFill>
                  <a:schemeClr val="tx1"/>
                </a:solidFill>
                <a:effectLst/>
                <a:latin typeface="Arial" charset="0"/>
                <a:ea typeface="ヒラギノ角ゴ Pro W3" charset="-128"/>
                <a:cs typeface="ヒラギノ角ゴ Pro W3" charset="-128"/>
              </a:rPr>
              <a:t>scaffolded</a:t>
            </a:r>
            <a:r>
              <a:rPr lang="en-GB" sz="1200" i="1" kern="1200" dirty="0" smtClean="0">
                <a:solidFill>
                  <a:schemeClr val="tx1"/>
                </a:solidFill>
                <a:effectLst/>
                <a:latin typeface="Arial" charset="0"/>
                <a:ea typeface="ヒラギノ角ゴ Pro W3" charset="-128"/>
                <a:cs typeface="ヒラギノ角ゴ Pro W3" charset="-128"/>
              </a:rPr>
              <a:t> structure, evidence how and what the individual has learnt.</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2 Will you build, buy or co-create your </a:t>
            </a:r>
            <a:r>
              <a:rPr lang="en-GB" sz="1200" b="1" kern="1200" dirty="0" err="1" smtClean="0">
                <a:solidFill>
                  <a:schemeClr val="tx1"/>
                </a:solidFill>
                <a:effectLst/>
                <a:latin typeface="Arial" charset="0"/>
                <a:ea typeface="ヒラギノ角ゴ Pro W3" charset="-128"/>
                <a:cs typeface="ヒラギノ角ゴ Pro W3" charset="-128"/>
              </a:rPr>
              <a:t>eportfolio</a:t>
            </a:r>
            <a:r>
              <a:rPr lang="en-GB" sz="1200" b="1" kern="1200" dirty="0" smtClean="0">
                <a:solidFill>
                  <a:schemeClr val="tx1"/>
                </a:solidFill>
                <a:effectLst/>
                <a:latin typeface="Arial" charset="0"/>
                <a:ea typeface="ヒラギノ角ゴ Pro W3" charset="-128"/>
                <a:cs typeface="ヒラギノ角ゴ Pro W3" charset="-128"/>
              </a:rPr>
              <a:t> software?</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Where does your expertise lie?</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you better equipped for contributing code to an open source project, for building your own system, or for contributing ideas to an established community of practice?</a:t>
            </a:r>
            <a:endParaRPr lang="en-GB" dirty="0" smtClean="0">
              <a:effectLst/>
            </a:endParaRPr>
          </a:p>
          <a:p>
            <a:r>
              <a:rPr lang="en-GB" dirty="0" smtClean="0">
                <a:effectLst/>
              </a:rPr>
              <a:t>How will the software evolve over time?</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Is there a clear development roadmap? Can you secure the funds or the people to ensure you keep up-to-date with user needs as they develop over time?</a:t>
            </a:r>
            <a:endParaRPr lang="en-GB" dirty="0" smtClean="0">
              <a:effectLst/>
            </a:endParaRPr>
          </a:p>
          <a:p>
            <a:r>
              <a:rPr lang="en-GB" dirty="0" smtClean="0">
                <a:effectLst/>
              </a:rPr>
              <a:t>Where will your support come from?</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Is support included in your licence fees or is this an extra cost to plan for?</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3 Do you want to have the system internally or externally hosted?</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What are the real costs of self-hosting compared to having a fully-serviced provision?</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What levels of service do you require from your host? Can this be guaranteed in a service level agreement? What are the like-for-like costs for the service you need?</a:t>
            </a:r>
            <a:endParaRPr lang="en-GB" dirty="0" smtClean="0">
              <a:effectLst/>
            </a:endParaRPr>
          </a:p>
          <a:p>
            <a:r>
              <a:rPr lang="en-GB" dirty="0" smtClean="0">
                <a:effectLst/>
              </a:rPr>
              <a:t>How secure are the assets and the data in the </a:t>
            </a:r>
            <a:r>
              <a:rPr lang="en-GB" dirty="0" err="1" smtClean="0">
                <a:effectLst/>
              </a:rPr>
              <a:t>eportfolio</a:t>
            </a:r>
            <a:r>
              <a:rPr lang="en-GB" dirty="0" smtClean="0">
                <a:effectLst/>
              </a:rPr>
              <a:t> system?</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Is there a policy in place about who can access the data? How often is the data backed up and where to? How long would it take to recover from a failed server?</a:t>
            </a:r>
            <a:endParaRPr lang="en-GB" dirty="0" smtClean="0">
              <a:effectLst/>
            </a:endParaRPr>
          </a:p>
          <a:p>
            <a:r>
              <a:rPr lang="en-GB" dirty="0" smtClean="0">
                <a:effectLst/>
              </a:rPr>
              <a:t>Do you have the technical expertise to manage the hardware and software?</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server and software updates be quickly and competently applied? Can issues such as authentication and integration be effectively handled?</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4 Who will use the system?</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Will the system be used only by students, or by teachers and other staff too?</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Will the system be used to support staff processes such as appraisal, performance review and continuing professional development.</a:t>
            </a:r>
            <a:endParaRPr lang="en-GB" dirty="0" smtClean="0">
              <a:effectLst/>
            </a:endParaRPr>
          </a:p>
          <a:p>
            <a:r>
              <a:rPr lang="en-GB" dirty="0" smtClean="0">
                <a:effectLst/>
              </a:rPr>
              <a:t>Where, when and to whom will the system be available?</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Will users be able to access it offsite? Can it be accessed by external users such as examiners, workplace mentors or employers? Will it be available to users after leaving or graduation?</a:t>
            </a:r>
            <a:endParaRPr lang="en-GB" dirty="0" smtClean="0">
              <a:effectLst/>
            </a:endParaRPr>
          </a:p>
          <a:p>
            <a:r>
              <a:rPr lang="en-GB" dirty="0" smtClean="0">
                <a:effectLst/>
              </a:rPr>
              <a:t>Can the system grow to meet your needs?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Will the system work equally well for small scale or discrete implementations as it does across the whole institution?</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5 Can the system support your institutional aims and processes?</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Is the system designed to support learning and teaching?</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there obvious pedagogical principles underpinning the system? Are there tools for feedback, dialogue, iteration, peer review? How easily can your assessment processes be accommodated?</a:t>
            </a:r>
            <a:endParaRPr lang="en-GB" dirty="0" smtClean="0">
              <a:effectLst/>
            </a:endParaRPr>
          </a:p>
          <a:p>
            <a:r>
              <a:rPr lang="en-GB" dirty="0" smtClean="0">
                <a:effectLst/>
              </a:rPr>
              <a:t>Can the system support integration with other institution systems in a secure way?</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users access the system with their normal credentials? Can they be automatically signed in from other core systems? </a:t>
            </a:r>
            <a:endParaRPr lang="en-GB" dirty="0" smtClean="0">
              <a:effectLst/>
            </a:endParaRPr>
          </a:p>
          <a:p>
            <a:r>
              <a:rPr lang="en-GB" dirty="0" smtClean="0">
                <a:effectLst/>
              </a:rPr>
              <a:t>Will the system support processes like APEL/RPL or other non-taught offerings?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you create accounts for potential students? Can the system support validation processes? Can the system help support learners at a distance?</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6 Is the system applicable across broad contexts?</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Does the system meet the needs of a broad range of users across the institution?</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the system be utilised equally by academics, general staff, research students, and learners in different discipline areas. Can the system support informal learning as well as high stakes formal assessment?</a:t>
            </a:r>
            <a:endParaRPr lang="en-GB" dirty="0" smtClean="0">
              <a:effectLst/>
            </a:endParaRPr>
          </a:p>
          <a:p>
            <a:r>
              <a:rPr lang="en-GB" dirty="0" smtClean="0">
                <a:effectLst/>
              </a:rPr>
              <a:t>Does the system only support the creation of </a:t>
            </a:r>
            <a:r>
              <a:rPr lang="en-GB" dirty="0" err="1" smtClean="0">
                <a:effectLst/>
              </a:rPr>
              <a:t>eportfolios</a:t>
            </a:r>
            <a:r>
              <a:rPr lang="en-GB" dirty="0" smtClean="0">
                <a:effectLst/>
              </a:rPr>
              <a:t>?</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Does the system also include tools for action planning, recording meetings and events, blogging, </a:t>
            </a:r>
            <a:r>
              <a:rPr lang="en-GB" sz="1200" i="1" kern="1200" dirty="0" err="1" smtClean="0">
                <a:solidFill>
                  <a:schemeClr val="tx1"/>
                </a:solidFill>
                <a:effectLst/>
                <a:latin typeface="Arial" charset="0"/>
                <a:ea typeface="ヒラギノ角ゴ Pro W3" charset="-128"/>
                <a:cs typeface="ヒラギノ角ゴ Pro W3" charset="-128"/>
              </a:rPr>
              <a:t>etc</a:t>
            </a:r>
            <a:r>
              <a:rPr lang="en-GB" sz="1200" i="1" kern="1200" dirty="0" smtClean="0">
                <a:solidFill>
                  <a:schemeClr val="tx1"/>
                </a:solidFill>
                <a:effectLst/>
                <a:latin typeface="Arial" charset="0"/>
                <a:ea typeface="ヒラギノ角ゴ Pro W3" charset="-128"/>
                <a:cs typeface="ヒラギノ角ゴ Pro W3" charset="-128"/>
              </a:rPr>
              <a:t>? Is there a way of tagging assets? Can users link evidence against competency standards or attribute frameworks?</a:t>
            </a:r>
            <a:endParaRPr lang="en-GB" dirty="0" smtClean="0">
              <a:effectLst/>
            </a:endParaRPr>
          </a:p>
          <a:p>
            <a:r>
              <a:rPr lang="en-GB" dirty="0" smtClean="0">
                <a:effectLst/>
              </a:rPr>
              <a:t>Can aspects of the system be tailored to meet the needs of different groups of users?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tutors design new scaffolds and templates to support activities such as laboratory work, clinical skills, group work and problem solving? Can the </a:t>
            </a:r>
            <a:r>
              <a:rPr lang="en-GB" sz="1200" i="1" kern="1200" dirty="0" err="1" smtClean="0">
                <a:solidFill>
                  <a:schemeClr val="tx1"/>
                </a:solidFill>
                <a:effectLst/>
                <a:latin typeface="Arial" charset="0"/>
                <a:ea typeface="ヒラギノ角ゴ Pro W3" charset="-128"/>
                <a:cs typeface="ヒラギノ角ゴ Pro W3" charset="-128"/>
              </a:rPr>
              <a:t>eportfolios</a:t>
            </a:r>
            <a:r>
              <a:rPr lang="en-GB" sz="1200" i="1" kern="1200" dirty="0" smtClean="0">
                <a:solidFill>
                  <a:schemeClr val="tx1"/>
                </a:solidFill>
                <a:effectLst/>
                <a:latin typeface="Arial" charset="0"/>
                <a:ea typeface="ヒラギノ角ゴ Pro W3" charset="-128"/>
                <a:cs typeface="ヒラギノ角ゴ Pro W3" charset="-128"/>
              </a:rPr>
              <a:t> themselves be </a:t>
            </a:r>
            <a:r>
              <a:rPr lang="en-GB" sz="1200" i="1" kern="1200" dirty="0" err="1" smtClean="0">
                <a:solidFill>
                  <a:schemeClr val="tx1"/>
                </a:solidFill>
                <a:effectLst/>
                <a:latin typeface="Arial" charset="0"/>
                <a:ea typeface="ヒラギノ角ゴ Pro W3" charset="-128"/>
                <a:cs typeface="ヒラギノ角ゴ Pro W3" charset="-128"/>
              </a:rPr>
              <a:t>templated</a:t>
            </a:r>
            <a:r>
              <a:rPr lang="en-GB" sz="1200" i="1" kern="1200" dirty="0" smtClean="0">
                <a:solidFill>
                  <a:schemeClr val="tx1"/>
                </a:solidFill>
                <a:effectLst/>
                <a:latin typeface="Arial" charset="0"/>
                <a:ea typeface="ヒラギノ角ゴ Pro W3" charset="-128"/>
                <a:cs typeface="ヒラギノ角ゴ Pro W3" charset="-128"/>
              </a:rPr>
              <a:t>?</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7 Can the system support assessment processes?</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Can tutors easily manage large amounts of submitted work without impacting on their personal use of the system?</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Is there a function which allows work to be sorted by group or assessment activity? Is it easy to see who has submitted work and when it has been updated? Can large classes be easily organised into smaller groups?</a:t>
            </a:r>
            <a:endParaRPr lang="en-GB" dirty="0" smtClean="0">
              <a:effectLst/>
            </a:endParaRPr>
          </a:p>
          <a:p>
            <a:r>
              <a:rPr lang="en-GB" dirty="0" smtClean="0">
                <a:effectLst/>
              </a:rPr>
              <a:t>Does the system support a full range of assessment processes?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Does the system allow for blind marking, double-blind marking, summative and formative feedback, peer review, anonymous peer review, external examination, verification, and validation?</a:t>
            </a:r>
            <a:endParaRPr lang="en-GB" dirty="0" smtClean="0">
              <a:effectLst/>
            </a:endParaRPr>
          </a:p>
          <a:p>
            <a:r>
              <a:rPr lang="en-GB" dirty="0" smtClean="0">
                <a:effectLst/>
              </a:rPr>
              <a:t>Does the system support your quality assurance processes?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you lock submitted work to stop it being updated after a deadline has passed? Does the system offer integration with </a:t>
            </a:r>
            <a:r>
              <a:rPr lang="en-GB" sz="1200" i="1" kern="1200" dirty="0" err="1" smtClean="0">
                <a:solidFill>
                  <a:schemeClr val="tx1"/>
                </a:solidFill>
                <a:effectLst/>
                <a:latin typeface="Arial" charset="0"/>
                <a:ea typeface="ヒラギノ角ゴ Pro W3" charset="-128"/>
                <a:cs typeface="ヒラギノ角ゴ Pro W3" charset="-128"/>
              </a:rPr>
              <a:t>TurnItIn</a:t>
            </a:r>
            <a:r>
              <a:rPr lang="en-GB" sz="1200" i="1" kern="1200" dirty="0" smtClean="0">
                <a:solidFill>
                  <a:schemeClr val="tx1"/>
                </a:solidFill>
                <a:effectLst/>
                <a:latin typeface="Arial" charset="0"/>
                <a:ea typeface="ヒラギノ角ゴ Pro W3" charset="-128"/>
                <a:cs typeface="ヒラギノ角ゴ Pro W3" charset="-128"/>
              </a:rPr>
              <a:t>? Can you archive a copy of all work, grades and feedback for future reference?</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8 Is content private, secure, and owned and controlled by the user?</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Does the user have total control over who sees their content?</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users select other portfolio users as well as external users and share only selected assets with them? Can users decide the kinds of things users can do including commenting, copying and collaborating? Can the user set time limits on permissions?</a:t>
            </a:r>
            <a:endParaRPr lang="en-GB" dirty="0" smtClean="0">
              <a:effectLst/>
            </a:endParaRPr>
          </a:p>
          <a:p>
            <a:r>
              <a:rPr lang="en-GB" dirty="0" smtClean="0">
                <a:effectLst/>
              </a:rPr>
              <a:t>Can an administrator access a user’s content without their knowledge and/or permission?</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an administrator use their privileges in the VLE/LMS to access a user’s portfolio account? If so, what impact is this likely to have on a user’s confidence in using the system authentically? If staff are also encouraged to use the system for their professional development would this intrusion impact on their use?</a:t>
            </a:r>
            <a:endParaRPr lang="en-GB" dirty="0" smtClean="0">
              <a:effectLst/>
            </a:endParaRPr>
          </a:p>
          <a:p>
            <a:r>
              <a:rPr lang="en-GB" dirty="0" smtClean="0">
                <a:effectLst/>
              </a:rPr>
              <a:t>Does a user continue to have access to their content after leaving the institution?</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Can the system be economically licensed or supported for alumni? Can users easily export their assets in a format suitable for use in other systems? Do any professional organisations use the same system as the one your students have become familiar with?</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9 What support is available to assist implementation, use and maintenance of the system?</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Can you access expert advice on how to technically deploy and support the system?</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there easy to follow guides regarding installation and integration? Is there a remote installation service available? How quickly can you access technical support?</a:t>
            </a:r>
            <a:endParaRPr lang="en-GB" dirty="0" smtClean="0">
              <a:effectLst/>
            </a:endParaRPr>
          </a:p>
          <a:p>
            <a:r>
              <a:rPr lang="en-GB" dirty="0" smtClean="0">
                <a:effectLst/>
              </a:rPr>
              <a:t>What support resources are available for all users?</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there hints and tips built into the system? Is there a comprehensive online help system containing step-by-step instructions, images and video walk-throughs? Are there downloadable </a:t>
            </a:r>
            <a:r>
              <a:rPr lang="en-GB" sz="1200" i="1" kern="1200" dirty="0" err="1" smtClean="0">
                <a:solidFill>
                  <a:schemeClr val="tx1"/>
                </a:solidFill>
                <a:effectLst/>
                <a:latin typeface="Arial" charset="0"/>
                <a:ea typeface="ヒラギノ角ゴ Pro W3" charset="-128"/>
                <a:cs typeface="ヒラギノ角ゴ Pro W3" charset="-128"/>
              </a:rPr>
              <a:t>tipsheets</a:t>
            </a:r>
            <a:r>
              <a:rPr lang="en-GB" sz="1200" i="1" kern="1200" dirty="0" smtClean="0">
                <a:solidFill>
                  <a:schemeClr val="tx1"/>
                </a:solidFill>
                <a:effectLst/>
                <a:latin typeface="Arial" charset="0"/>
                <a:ea typeface="ヒラギノ角ゴ Pro W3" charset="-128"/>
                <a:cs typeface="ヒラギノ角ゴ Pro W3" charset="-128"/>
              </a:rPr>
              <a:t> for teachers and administrators to use?</a:t>
            </a:r>
            <a:endParaRPr lang="en-GB" dirty="0" smtClean="0">
              <a:effectLst/>
            </a:endParaRPr>
          </a:p>
          <a:p>
            <a:r>
              <a:rPr lang="en-GB" dirty="0" smtClean="0">
                <a:effectLst/>
              </a:rPr>
              <a:t>How are upgrades managed and what level of support is available if things go wrong?</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upgrades free? How long does the system need to be offline for upgrades to be implemented? How easily can upgrades be deployed? Are you always informed in advance what to expect in each new release?</a:t>
            </a:r>
            <a:endParaRPr lang="en-GB" dirty="0" smtClean="0">
              <a:effectLst/>
            </a:endParaRPr>
          </a:p>
          <a:p>
            <a:r>
              <a:rPr lang="en-GB" sz="1200" b="1" kern="1200" dirty="0" smtClean="0">
                <a:solidFill>
                  <a:schemeClr val="tx1"/>
                </a:solidFill>
                <a:effectLst/>
                <a:latin typeface="Arial" charset="0"/>
                <a:ea typeface="ヒラギノ角ゴ Pro W3" charset="-128"/>
                <a:cs typeface="ヒラギノ角ゴ Pro W3" charset="-128"/>
              </a:rPr>
              <a:t>10 Are you confident in the longer term availability, viability and continued improvement of the system?</a:t>
            </a:r>
            <a:br>
              <a:rPr lang="en-GB" sz="1200" b="1" kern="1200" dirty="0" smtClean="0">
                <a:solidFill>
                  <a:schemeClr val="tx1"/>
                </a:solidFill>
                <a:effectLst/>
                <a:latin typeface="Arial" charset="0"/>
                <a:ea typeface="ヒラギノ角ゴ Pro W3" charset="-128"/>
                <a:cs typeface="ヒラギノ角ゴ Pro W3" charset="-128"/>
              </a:rPr>
            </a:br>
            <a:endParaRPr lang="en-GB" sz="1200" b="1" kern="1200" dirty="0" smtClean="0">
              <a:solidFill>
                <a:schemeClr val="tx1"/>
              </a:solidFill>
              <a:effectLst/>
              <a:latin typeface="Arial" charset="0"/>
              <a:ea typeface="ヒラギノ角ゴ Pro W3" charset="-128"/>
              <a:cs typeface="ヒラギノ角ゴ Pro W3" charset="-128"/>
            </a:endParaRPr>
          </a:p>
          <a:p>
            <a:r>
              <a:rPr lang="en-GB" u="sng" dirty="0" smtClean="0"/>
              <a:t>Things to consider:</a:t>
            </a:r>
            <a:r>
              <a:rPr lang="en-GB" dirty="0" smtClean="0"/>
              <a:t/>
            </a:r>
            <a:br>
              <a:rPr lang="en-GB" dirty="0" smtClean="0"/>
            </a:br>
            <a:endParaRPr lang="en-GB" dirty="0" smtClean="0"/>
          </a:p>
          <a:p>
            <a:r>
              <a:rPr lang="en-GB" dirty="0" smtClean="0">
                <a:effectLst/>
              </a:rPr>
              <a:t>How important is an active community to you?</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there regular online and face-to-face meetings? Is there an annual conference? Are there other means of sharing best practice between institutions?</a:t>
            </a:r>
            <a:endParaRPr lang="en-GB" dirty="0" smtClean="0">
              <a:effectLst/>
            </a:endParaRPr>
          </a:p>
          <a:p>
            <a:r>
              <a:rPr lang="en-GB" dirty="0" smtClean="0">
                <a:effectLst/>
              </a:rPr>
              <a:t>How long has the system been available and how well regarded is it?</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Are existing customers happy to endorse the system? Is there a body of research which examines the system in use? How diverse is the user community?</a:t>
            </a:r>
            <a:endParaRPr lang="en-GB" dirty="0" smtClean="0">
              <a:effectLst/>
            </a:endParaRPr>
          </a:p>
          <a:p>
            <a:r>
              <a:rPr lang="en-GB" dirty="0" smtClean="0">
                <a:effectLst/>
              </a:rPr>
              <a:t>How confident can you be about the future?</a:t>
            </a:r>
            <a:br>
              <a:rPr lang="en-GB" dirty="0" smtClean="0">
                <a:effectLst/>
              </a:rPr>
            </a:br>
            <a:r>
              <a:rPr lang="en-GB" sz="1200" i="1" kern="1200" dirty="0" smtClean="0">
                <a:solidFill>
                  <a:schemeClr val="tx1"/>
                </a:solidFill>
                <a:effectLst/>
                <a:latin typeface="Arial" charset="0"/>
                <a:ea typeface="ヒラギノ角ゴ Pro W3" charset="-128"/>
                <a:cs typeface="ヒラギノ角ゴ Pro W3" charset="-128"/>
              </a:rPr>
              <a:t>Is there a well publicised development roadmap? Is there an Escrow agreement guaranteeing your access to the source code? Is the user community active in shaping the development of the product? </a:t>
            </a:r>
            <a:endParaRPr lang="en-GB" dirty="0" smtClean="0">
              <a:effectLst/>
            </a:endParaRPr>
          </a:p>
          <a:p>
            <a:endParaRPr lang="en-GB" dirty="0" smtClean="0">
              <a:ea typeface="ヒラギノ角ゴ Pro W3"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ヒラギノ角ゴ Pro W3"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9525AF-91C3-4F27-87D9-52EF7A2FAAF5}" type="datetimeFigureOut">
              <a:rPr lang="en-GB" smtClean="0"/>
              <a:t>12/04/2013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251085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9525AF-91C3-4F27-87D9-52EF7A2FAAF5}" type="datetimeFigureOut">
              <a:rPr lang="en-GB" smtClean="0"/>
              <a:t>12/04/2013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399268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9525AF-91C3-4F27-87D9-52EF7A2FAAF5}" type="datetimeFigureOut">
              <a:rPr lang="en-GB" smtClean="0"/>
              <a:t>12/04/2013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320311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2"/>
          <p:cNvSpPr txBox="1">
            <a:spLocks noChangeArrowheads="1"/>
          </p:cNvSpPr>
          <p:nvPr userDrawn="1"/>
        </p:nvSpPr>
        <p:spPr bwMode="auto">
          <a:xfrm>
            <a:off x="271463" y="1676400"/>
            <a:ext cx="8229600" cy="533400"/>
          </a:xfrm>
          <a:prstGeom prst="rect">
            <a:avLst/>
          </a:prstGeom>
          <a:noFill/>
          <a:ln w="9525">
            <a:noFill/>
            <a:miter lim="800000"/>
            <a:headEnd/>
            <a:tailEnd/>
          </a:ln>
        </p:spPr>
        <p:txBody>
          <a:bodyPr anchor="ctr"/>
          <a:lstStyle>
            <a:lvl1pPr>
              <a:defRPr sz="2400">
                <a:solidFill>
                  <a:schemeClr val="tx1"/>
                </a:solidFill>
                <a:latin typeface="Arial" charset="0"/>
                <a:ea typeface="ヒラギノ角ゴ Pro W3" pitchFamily="-105" charset="-128"/>
              </a:defRPr>
            </a:lvl1pPr>
            <a:lvl2pPr marL="37931725" indent="-37474525">
              <a:defRPr sz="2400">
                <a:solidFill>
                  <a:schemeClr val="tx1"/>
                </a:solidFill>
                <a:latin typeface="Arial" charset="0"/>
                <a:ea typeface="ヒラギノ角ゴ Pro W3" pitchFamily="-105" charset="-128"/>
              </a:defRPr>
            </a:lvl2pPr>
            <a:lvl3pPr>
              <a:defRPr sz="2400">
                <a:solidFill>
                  <a:schemeClr val="tx1"/>
                </a:solidFill>
                <a:latin typeface="Arial" charset="0"/>
                <a:ea typeface="ヒラギノ角ゴ Pro W3" pitchFamily="-105" charset="-128"/>
              </a:defRPr>
            </a:lvl3pPr>
            <a:lvl4pPr>
              <a:defRPr sz="2400">
                <a:solidFill>
                  <a:schemeClr val="tx1"/>
                </a:solidFill>
                <a:latin typeface="Arial" charset="0"/>
                <a:ea typeface="ヒラギノ角ゴ Pro W3" pitchFamily="-105" charset="-128"/>
              </a:defRPr>
            </a:lvl4pPr>
            <a:lvl5pPr>
              <a:defRPr sz="2400">
                <a:solidFill>
                  <a:schemeClr val="tx1"/>
                </a:solidFill>
                <a:latin typeface="Arial" charset="0"/>
                <a:ea typeface="ヒラギノ角ゴ Pro W3" pitchFamily="-105" charset="-128"/>
              </a:defRPr>
            </a:lvl5pPr>
            <a:lvl6pPr marL="457200" eaLnBrk="0" fontAlgn="base" hangingPunct="0">
              <a:spcBef>
                <a:spcPct val="0"/>
              </a:spcBef>
              <a:spcAft>
                <a:spcPct val="0"/>
              </a:spcAft>
              <a:defRPr sz="2400">
                <a:solidFill>
                  <a:schemeClr val="tx1"/>
                </a:solidFill>
                <a:latin typeface="Arial" charset="0"/>
                <a:ea typeface="ヒラギノ角ゴ Pro W3" pitchFamily="-105" charset="-128"/>
              </a:defRPr>
            </a:lvl6pPr>
            <a:lvl7pPr marL="914400" eaLnBrk="0" fontAlgn="base" hangingPunct="0">
              <a:spcBef>
                <a:spcPct val="0"/>
              </a:spcBef>
              <a:spcAft>
                <a:spcPct val="0"/>
              </a:spcAft>
              <a:defRPr sz="2400">
                <a:solidFill>
                  <a:schemeClr val="tx1"/>
                </a:solidFill>
                <a:latin typeface="Arial" charset="0"/>
                <a:ea typeface="ヒラギノ角ゴ Pro W3" pitchFamily="-105"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5"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lnSpc>
                <a:spcPts val="3400"/>
              </a:lnSpc>
              <a:defRPr/>
            </a:pPr>
            <a:r>
              <a:rPr lang="en-US" sz="2000" b="1" smtClean="0">
                <a:solidFill>
                  <a:schemeClr val="bg1"/>
                </a:solidFill>
                <a:cs typeface="Arial" charset="0"/>
              </a:rPr>
              <a:t>Read and learn</a:t>
            </a:r>
          </a:p>
        </p:txBody>
      </p:sp>
      <p:pic>
        <p:nvPicPr>
          <p:cNvPr id="3" name="Picture 9" descr="Z001_CiSELT PPslide_v2.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Z001_CiSELT PPslide_PI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305050"/>
            <a:ext cx="9144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22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9525AF-91C3-4F27-87D9-52EF7A2FAAF5}" type="datetimeFigureOut">
              <a:rPr lang="en-GB" smtClean="0"/>
              <a:t>12/04/2013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6104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525AF-91C3-4F27-87D9-52EF7A2FAAF5}" type="datetimeFigureOut">
              <a:rPr lang="en-GB" smtClean="0"/>
              <a:t>12/04/2013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234644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9525AF-91C3-4F27-87D9-52EF7A2FAAF5}" type="datetimeFigureOut">
              <a:rPr lang="en-GB" smtClean="0"/>
              <a:t>12/04/2013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379095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9525AF-91C3-4F27-87D9-52EF7A2FAAF5}" type="datetimeFigureOut">
              <a:rPr lang="en-GB" smtClean="0"/>
              <a:t>12/04/2013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322589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9525AF-91C3-4F27-87D9-52EF7A2FAAF5}" type="datetimeFigureOut">
              <a:rPr lang="en-GB" smtClean="0"/>
              <a:t>12/04/2013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406713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525AF-91C3-4F27-87D9-52EF7A2FAAF5}" type="datetimeFigureOut">
              <a:rPr lang="en-GB" smtClean="0"/>
              <a:t>12/04/2013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4558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525AF-91C3-4F27-87D9-52EF7A2FAAF5}" type="datetimeFigureOut">
              <a:rPr lang="en-GB" smtClean="0"/>
              <a:t>12/04/2013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369004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525AF-91C3-4F27-87D9-52EF7A2FAAF5}" type="datetimeFigureOut">
              <a:rPr lang="en-GB" smtClean="0"/>
              <a:t>12/04/2013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4A893-B481-4613-8B24-41007EA54308}" type="slidenum">
              <a:rPr lang="en-GB" smtClean="0"/>
              <a:t>‹#›</a:t>
            </a:fld>
            <a:endParaRPr lang="en-GB"/>
          </a:p>
        </p:txBody>
      </p:sp>
    </p:spTree>
    <p:extLst>
      <p:ext uri="{BB962C8B-B14F-4D97-AF65-F5344CB8AC3E}">
        <p14:creationId xmlns:p14="http://schemas.microsoft.com/office/powerpoint/2010/main" val="30673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525AF-91C3-4F27-87D9-52EF7A2FAAF5}" type="datetimeFigureOut">
              <a:rPr lang="en-GB" smtClean="0"/>
              <a:t>12/04/2013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4A893-B481-4613-8B24-41007EA54308}" type="slidenum">
              <a:rPr lang="en-GB" smtClean="0"/>
              <a:t>‹#›</a:t>
            </a:fld>
            <a:endParaRPr lang="en-GB"/>
          </a:p>
        </p:txBody>
      </p:sp>
      <p:sp>
        <p:nvSpPr>
          <p:cNvPr id="7" name="Rectangle 2"/>
          <p:cNvSpPr txBox="1">
            <a:spLocks noChangeArrowheads="1"/>
          </p:cNvSpPr>
          <p:nvPr userDrawn="1"/>
        </p:nvSpPr>
        <p:spPr bwMode="auto">
          <a:xfrm>
            <a:off x="304800" y="1143000"/>
            <a:ext cx="8229600" cy="533400"/>
          </a:xfrm>
          <a:prstGeom prst="rect">
            <a:avLst/>
          </a:prstGeom>
          <a:noFill/>
          <a:ln w="9525">
            <a:noFill/>
            <a:miter lim="800000"/>
            <a:headEnd/>
            <a:tailEnd/>
          </a:ln>
        </p:spPr>
        <p:txBody>
          <a:bodyPr anchor="ctr"/>
          <a:lstStyle>
            <a:lvl1pPr>
              <a:defRPr sz="2400">
                <a:solidFill>
                  <a:schemeClr val="tx1"/>
                </a:solidFill>
                <a:latin typeface="Arial" charset="0"/>
                <a:ea typeface="ヒラギノ角ゴ Pro W3" pitchFamily="-105" charset="-128"/>
              </a:defRPr>
            </a:lvl1pPr>
            <a:lvl2pPr marL="37931725" indent="-37474525">
              <a:defRPr sz="2400">
                <a:solidFill>
                  <a:schemeClr val="tx1"/>
                </a:solidFill>
                <a:latin typeface="Arial" charset="0"/>
                <a:ea typeface="ヒラギノ角ゴ Pro W3" pitchFamily="-105" charset="-128"/>
              </a:defRPr>
            </a:lvl2pPr>
            <a:lvl3pPr>
              <a:defRPr sz="2400">
                <a:solidFill>
                  <a:schemeClr val="tx1"/>
                </a:solidFill>
                <a:latin typeface="Arial" charset="0"/>
                <a:ea typeface="ヒラギノ角ゴ Pro W3" pitchFamily="-105" charset="-128"/>
              </a:defRPr>
            </a:lvl3pPr>
            <a:lvl4pPr>
              <a:defRPr sz="2400">
                <a:solidFill>
                  <a:schemeClr val="tx1"/>
                </a:solidFill>
                <a:latin typeface="Arial" charset="0"/>
                <a:ea typeface="ヒラギノ角ゴ Pro W3" pitchFamily="-105" charset="-128"/>
              </a:defRPr>
            </a:lvl4pPr>
            <a:lvl5pPr>
              <a:defRPr sz="2400">
                <a:solidFill>
                  <a:schemeClr val="tx1"/>
                </a:solidFill>
                <a:latin typeface="Arial" charset="0"/>
                <a:ea typeface="ヒラギノ角ゴ Pro W3" pitchFamily="-105" charset="-128"/>
              </a:defRPr>
            </a:lvl5pPr>
            <a:lvl6pPr marL="457200" eaLnBrk="0" fontAlgn="base" hangingPunct="0">
              <a:spcBef>
                <a:spcPct val="0"/>
              </a:spcBef>
              <a:spcAft>
                <a:spcPct val="0"/>
              </a:spcAft>
              <a:defRPr sz="2400">
                <a:solidFill>
                  <a:schemeClr val="tx1"/>
                </a:solidFill>
                <a:latin typeface="Arial" charset="0"/>
                <a:ea typeface="ヒラギノ角ゴ Pro W3" pitchFamily="-105" charset="-128"/>
              </a:defRPr>
            </a:lvl6pPr>
            <a:lvl7pPr marL="914400" eaLnBrk="0" fontAlgn="base" hangingPunct="0">
              <a:spcBef>
                <a:spcPct val="0"/>
              </a:spcBef>
              <a:spcAft>
                <a:spcPct val="0"/>
              </a:spcAft>
              <a:defRPr sz="2400">
                <a:solidFill>
                  <a:schemeClr val="tx1"/>
                </a:solidFill>
                <a:latin typeface="Arial" charset="0"/>
                <a:ea typeface="ヒラギノ角ゴ Pro W3" pitchFamily="-105"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5"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lnSpc>
                <a:spcPts val="3400"/>
              </a:lnSpc>
              <a:defRPr/>
            </a:pPr>
            <a:endParaRPr lang="en-GB" sz="2000" smtClean="0">
              <a:solidFill>
                <a:schemeClr val="bg1"/>
              </a:solidFill>
            </a:endParaRPr>
          </a:p>
        </p:txBody>
      </p:sp>
      <p:sp>
        <p:nvSpPr>
          <p:cNvPr id="8" name="Rectangle 2"/>
          <p:cNvSpPr txBox="1">
            <a:spLocks noChangeArrowheads="1"/>
          </p:cNvSpPr>
          <p:nvPr userDrawn="1"/>
        </p:nvSpPr>
        <p:spPr bwMode="auto">
          <a:xfrm>
            <a:off x="271463" y="1092200"/>
            <a:ext cx="8229600" cy="533400"/>
          </a:xfrm>
          <a:prstGeom prst="rect">
            <a:avLst/>
          </a:prstGeom>
          <a:noFill/>
          <a:ln w="9525">
            <a:noFill/>
            <a:miter lim="800000"/>
            <a:headEnd/>
            <a:tailEnd/>
          </a:ln>
        </p:spPr>
        <p:txBody>
          <a:bodyPr anchor="ctr"/>
          <a:lstStyle>
            <a:lvl1pPr>
              <a:defRPr sz="2400">
                <a:solidFill>
                  <a:schemeClr val="tx1"/>
                </a:solidFill>
                <a:latin typeface="Arial" charset="0"/>
                <a:ea typeface="ヒラギノ角ゴ Pro W3" pitchFamily="-105" charset="-128"/>
              </a:defRPr>
            </a:lvl1pPr>
            <a:lvl2pPr marL="37931725" indent="-37474525">
              <a:defRPr sz="2400">
                <a:solidFill>
                  <a:schemeClr val="tx1"/>
                </a:solidFill>
                <a:latin typeface="Arial" charset="0"/>
                <a:ea typeface="ヒラギノ角ゴ Pro W3" pitchFamily="-105" charset="-128"/>
              </a:defRPr>
            </a:lvl2pPr>
            <a:lvl3pPr>
              <a:defRPr sz="2400">
                <a:solidFill>
                  <a:schemeClr val="tx1"/>
                </a:solidFill>
                <a:latin typeface="Arial" charset="0"/>
                <a:ea typeface="ヒラギノ角ゴ Pro W3" pitchFamily="-105" charset="-128"/>
              </a:defRPr>
            </a:lvl3pPr>
            <a:lvl4pPr>
              <a:defRPr sz="2400">
                <a:solidFill>
                  <a:schemeClr val="tx1"/>
                </a:solidFill>
                <a:latin typeface="Arial" charset="0"/>
                <a:ea typeface="ヒラギノ角ゴ Pro W3" pitchFamily="-105" charset="-128"/>
              </a:defRPr>
            </a:lvl4pPr>
            <a:lvl5pPr>
              <a:defRPr sz="2400">
                <a:solidFill>
                  <a:schemeClr val="tx1"/>
                </a:solidFill>
                <a:latin typeface="Arial" charset="0"/>
                <a:ea typeface="ヒラギノ角ゴ Pro W3" pitchFamily="-105" charset="-128"/>
              </a:defRPr>
            </a:lvl5pPr>
            <a:lvl6pPr marL="457200" eaLnBrk="0" fontAlgn="base" hangingPunct="0">
              <a:spcBef>
                <a:spcPct val="0"/>
              </a:spcBef>
              <a:spcAft>
                <a:spcPct val="0"/>
              </a:spcAft>
              <a:defRPr sz="2400">
                <a:solidFill>
                  <a:schemeClr val="tx1"/>
                </a:solidFill>
                <a:latin typeface="Arial" charset="0"/>
                <a:ea typeface="ヒラギノ角ゴ Pro W3" pitchFamily="-105" charset="-128"/>
              </a:defRPr>
            </a:lvl6pPr>
            <a:lvl7pPr marL="914400" eaLnBrk="0" fontAlgn="base" hangingPunct="0">
              <a:spcBef>
                <a:spcPct val="0"/>
              </a:spcBef>
              <a:spcAft>
                <a:spcPct val="0"/>
              </a:spcAft>
              <a:defRPr sz="2400">
                <a:solidFill>
                  <a:schemeClr val="tx1"/>
                </a:solidFill>
                <a:latin typeface="Arial" charset="0"/>
                <a:ea typeface="ヒラギノ角ゴ Pro W3" pitchFamily="-105"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5"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lnSpc>
                <a:spcPts val="3400"/>
              </a:lnSpc>
              <a:defRPr/>
            </a:pPr>
            <a:r>
              <a:rPr lang="en-US" sz="2000" b="1" smtClean="0">
                <a:solidFill>
                  <a:schemeClr val="bg1"/>
                </a:solidFill>
                <a:cs typeface="Arial" charset="0"/>
              </a:rPr>
              <a:t>Read and learn</a:t>
            </a:r>
          </a:p>
        </p:txBody>
      </p:sp>
      <p:pic>
        <p:nvPicPr>
          <p:cNvPr id="9" name="Picture 6" descr="Z001_CiSELT PPslide_v2.pd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99947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courses.britishcouncil.org/teachertraining/blog/index.php?coursei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ahara.org/featur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ebblepad.co.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ebblepad.co.uk/essentialquestions.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urses.britishcouncil.org/sachsen-anhalt/course/view.php?id=1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ourses.britishcouncil.org/ciselt/course/view.php?id=6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348880"/>
            <a:ext cx="8640960" cy="2664296"/>
          </a:xfrm>
        </p:spPr>
        <p:txBody>
          <a:bodyPr>
            <a:normAutofit/>
          </a:bodyPr>
          <a:lstStyle/>
          <a:p>
            <a:r>
              <a:rPr lang="en-GB" sz="2800" dirty="0" smtClean="0">
                <a:latin typeface="Arial" pitchFamily="34" charset="0"/>
                <a:cs typeface="Arial" pitchFamily="34" charset="0"/>
              </a:rPr>
              <a:t>E-portfolios for teacher development:</a:t>
            </a:r>
            <a:br>
              <a:rPr lang="en-GB" sz="2800" dirty="0" smtClean="0">
                <a:latin typeface="Arial" pitchFamily="34" charset="0"/>
                <a:cs typeface="Arial" pitchFamily="34" charset="0"/>
              </a:rPr>
            </a:br>
            <a:r>
              <a:rPr lang="en-GB" sz="2800" dirty="0" smtClean="0">
                <a:latin typeface="Arial" pitchFamily="34" charset="0"/>
                <a:cs typeface="Arial" pitchFamily="34" charset="0"/>
              </a:rPr>
              <a:t>A simple approach</a:t>
            </a:r>
            <a:r>
              <a:rPr lang="en-GB" dirty="0" smtClean="0"/>
              <a:t/>
            </a:r>
            <a:br>
              <a:rPr lang="en-GB" dirty="0" smtClean="0"/>
            </a:br>
            <a:endParaRPr lang="en-GB" dirty="0"/>
          </a:p>
        </p:txBody>
      </p:sp>
      <p:pic>
        <p:nvPicPr>
          <p:cNvPr id="2050" name="Picture 2" descr="C:\Program Files\Microsoft Office\MEDIA\CAGCAT10\j019538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61048"/>
            <a:ext cx="2515962" cy="2568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1533041" y="1844675"/>
            <a:ext cx="6077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dirty="0" smtClean="0">
                <a:solidFill>
                  <a:srgbClr val="286FB7"/>
                </a:solidFill>
              </a:rPr>
              <a:t>Blog export portfolio plugin in use</a:t>
            </a:r>
            <a:endParaRPr lang="en-GB" dirty="0">
              <a:solidFill>
                <a:srgbClr val="286FB7"/>
              </a:solidFill>
            </a:endParaRPr>
          </a:p>
        </p:txBody>
      </p:sp>
      <p:sp>
        <p:nvSpPr>
          <p:cNvPr id="4101" name="Rectangle 6"/>
          <p:cNvSpPr>
            <a:spLocks noChangeArrowheads="1"/>
          </p:cNvSpPr>
          <p:nvPr/>
        </p:nvSpPr>
        <p:spPr bwMode="auto">
          <a:xfrm>
            <a:off x="395288" y="2565400"/>
            <a:ext cx="734506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buFont typeface="Arial" pitchFamily="34" charset="0"/>
              <a:buChar char="•"/>
            </a:pPr>
            <a:r>
              <a:rPr lang="en-GB" sz="1800" dirty="0" smtClean="0"/>
              <a:t>Live for 1 month:</a:t>
            </a:r>
          </a:p>
          <a:p>
            <a:pPr marL="742950" lvl="1" indent="-285750" algn="l">
              <a:buFont typeface="Arial" pitchFamily="34" charset="0"/>
              <a:buChar char="•"/>
            </a:pPr>
            <a:r>
              <a:rPr lang="en-GB" sz="1800" dirty="0" smtClean="0"/>
              <a:t>2700 uses</a:t>
            </a:r>
          </a:p>
          <a:p>
            <a:pPr marL="742950" lvl="1" indent="-285750" algn="l">
              <a:buFont typeface="Arial" pitchFamily="34" charset="0"/>
              <a:buChar char="•"/>
            </a:pPr>
            <a:r>
              <a:rPr lang="en-GB" sz="1800" dirty="0" smtClean="0"/>
              <a:t>90% private (unpublished) – shows used for reflection</a:t>
            </a:r>
          </a:p>
          <a:p>
            <a:pPr marL="742950" lvl="1" indent="-285750" algn="l">
              <a:buFont typeface="Arial" pitchFamily="34" charset="0"/>
              <a:buChar char="•"/>
            </a:pPr>
            <a:r>
              <a:rPr lang="en-GB" sz="1800" dirty="0" smtClean="0"/>
              <a:t>Huge increase in public blogging for reflection</a:t>
            </a:r>
          </a:p>
          <a:p>
            <a:pPr marL="742950" lvl="1" indent="-285750" algn="l">
              <a:buFont typeface="Arial" pitchFamily="34" charset="0"/>
              <a:buChar char="•"/>
            </a:pPr>
            <a:r>
              <a:rPr lang="en-GB" sz="1800" dirty="0">
                <a:hlinkClick r:id="rId3"/>
              </a:rPr>
              <a:t>http://</a:t>
            </a:r>
            <a:r>
              <a:rPr lang="en-GB" sz="1800" dirty="0" smtClean="0">
                <a:hlinkClick r:id="rId3"/>
              </a:rPr>
              <a:t>courses.britishcouncil.org/teachertraining/blog/index.php?courseid=0</a:t>
            </a:r>
            <a:r>
              <a:rPr lang="en-GB" sz="1800" dirty="0" smtClean="0"/>
              <a:t> </a:t>
            </a:r>
          </a:p>
          <a:p>
            <a:pPr marL="285750" indent="-285750" algn="l">
              <a:buFont typeface="Arial" pitchFamily="34" charset="0"/>
              <a:buChar char="•"/>
            </a:pPr>
            <a:endParaRPr lang="en-GB" sz="1800" dirty="0" smtClean="0"/>
          </a:p>
          <a:p>
            <a:pPr algn="l"/>
            <a:endParaRPr lang="en-GB" sz="1800" dirty="0" smtClean="0"/>
          </a:p>
          <a:p>
            <a:pPr algn="l"/>
            <a:endParaRPr lang="en-GB" sz="1800" dirty="0"/>
          </a:p>
        </p:txBody>
      </p:sp>
      <p:pic>
        <p:nvPicPr>
          <p:cNvPr id="2" name="Picture 2" descr="QR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293096"/>
            <a:ext cx="2162944" cy="216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4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7931224" cy="4137323"/>
          </a:xfrm>
        </p:spPr>
        <p:txBody>
          <a:bodyPr>
            <a:normAutofit/>
          </a:bodyPr>
          <a:lstStyle/>
          <a:p>
            <a:pPr marL="0" indent="0">
              <a:buNone/>
            </a:pPr>
            <a:r>
              <a:rPr lang="en-GB" sz="2400" dirty="0" smtClean="0"/>
              <a:t>Useful links:</a:t>
            </a:r>
          </a:p>
          <a:p>
            <a:r>
              <a:rPr lang="en-GB" sz="2000" dirty="0" smtClean="0"/>
              <a:t>jisc.ac.uk/</a:t>
            </a:r>
            <a:r>
              <a:rPr lang="en-GB" sz="2000" dirty="0" err="1" smtClean="0"/>
              <a:t>whatwedo</a:t>
            </a:r>
            <a:r>
              <a:rPr lang="en-GB" sz="2000" dirty="0" smtClean="0"/>
              <a:t>/programmes/elearning/eportfolios.aspx </a:t>
            </a:r>
          </a:p>
          <a:p>
            <a:r>
              <a:rPr lang="en-GB" sz="2000" dirty="0" smtClean="0"/>
              <a:t>jiscinfonet.ac.uk/e-portfolios</a:t>
            </a:r>
            <a:endParaRPr lang="en-GB" sz="2000" dirty="0"/>
          </a:p>
          <a:p>
            <a:pPr marL="0" indent="0">
              <a:buNone/>
            </a:pPr>
            <a:r>
              <a:rPr lang="en-GB" sz="2400" dirty="0" smtClean="0"/>
              <a:t>Thanks to Justin Hunt: poodll.com</a:t>
            </a:r>
          </a:p>
          <a:p>
            <a:pPr marL="0" indent="0">
              <a:buNone/>
            </a:pPr>
            <a:endParaRPr lang="en-GB" sz="1800" dirty="0" smtClean="0"/>
          </a:p>
          <a:p>
            <a:pPr marL="0" indent="0">
              <a:buNone/>
            </a:pPr>
            <a:r>
              <a:rPr lang="en-GB" sz="2400" dirty="0" smtClean="0"/>
              <a:t>chris.baldwin@britishcouncil.org.hk</a:t>
            </a:r>
          </a:p>
          <a:p>
            <a:pPr marL="0" indent="0">
              <a:buNone/>
            </a:pPr>
            <a:r>
              <a:rPr lang="en-GB" sz="2400" dirty="0" smtClean="0"/>
              <a:t>chris-baldwin.com/eportfolio-presentation.html</a:t>
            </a:r>
            <a:endParaRPr lang="en-GB" sz="2400" dirty="0"/>
          </a:p>
        </p:txBody>
      </p:sp>
      <p:sp>
        <p:nvSpPr>
          <p:cNvPr id="4" name="TextBox 2"/>
          <p:cNvSpPr txBox="1">
            <a:spLocks noChangeArrowheads="1"/>
          </p:cNvSpPr>
          <p:nvPr/>
        </p:nvSpPr>
        <p:spPr bwMode="auto">
          <a:xfrm>
            <a:off x="107504" y="1124744"/>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pic>
        <p:nvPicPr>
          <p:cNvPr id="2050" name="Picture 2" descr="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84" y="4797152"/>
            <a:ext cx="20608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4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04800" y="12954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p:txBody>
      </p:sp>
      <p:sp>
        <p:nvSpPr>
          <p:cNvPr id="6147" name="Rectangle 3"/>
          <p:cNvSpPr>
            <a:spLocks noChangeArrowheads="1"/>
          </p:cNvSpPr>
          <p:nvPr/>
        </p:nvSpPr>
        <p:spPr bwMode="auto">
          <a:xfrm>
            <a:off x="395288" y="1844675"/>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5CAF2A"/>
                </a:solidFill>
              </a:rPr>
              <a:t>What is an eportfolio?</a:t>
            </a:r>
            <a:endParaRPr lang="en-GB">
              <a:solidFill>
                <a:srgbClr val="5CAF2A"/>
              </a:solidFill>
            </a:endParaRPr>
          </a:p>
        </p:txBody>
      </p:sp>
      <p:sp>
        <p:nvSpPr>
          <p:cNvPr id="6149" name="Rectangle 6"/>
          <p:cNvSpPr>
            <a:spLocks noChangeArrowheads="1"/>
          </p:cNvSpPr>
          <p:nvPr/>
        </p:nvSpPr>
        <p:spPr bwMode="auto">
          <a:xfrm>
            <a:off x="611188" y="2492375"/>
            <a:ext cx="7345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GB" sz="2000"/>
          </a:p>
        </p:txBody>
      </p:sp>
      <p:sp>
        <p:nvSpPr>
          <p:cNvPr id="6150" name="Rectangle 8"/>
          <p:cNvSpPr>
            <a:spLocks noChangeArrowheads="1"/>
          </p:cNvSpPr>
          <p:nvPr/>
        </p:nvSpPr>
        <p:spPr bwMode="auto">
          <a:xfrm>
            <a:off x="395288" y="2420938"/>
            <a:ext cx="84248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buFont typeface="Arial" pitchFamily="34" charset="0"/>
              <a:buChar char="•"/>
            </a:pPr>
            <a:r>
              <a:rPr lang="en-GB" sz="1800" dirty="0" smtClean="0"/>
              <a:t>A place to collect work</a:t>
            </a:r>
          </a:p>
          <a:p>
            <a:pPr marL="285750" indent="-285750" algn="l">
              <a:buFont typeface="Arial" pitchFamily="34" charset="0"/>
              <a:buChar char="•"/>
            </a:pPr>
            <a:r>
              <a:rPr lang="en-GB" sz="1800" dirty="0" smtClean="0"/>
              <a:t>A place for reflection with:</a:t>
            </a:r>
          </a:p>
          <a:p>
            <a:pPr marL="742950" lvl="1" indent="-285750" algn="l">
              <a:buFont typeface="Arial" pitchFamily="34" charset="0"/>
              <a:buChar char="•"/>
            </a:pPr>
            <a:r>
              <a:rPr lang="en-GB" sz="1800" dirty="0" smtClean="0"/>
              <a:t>self</a:t>
            </a:r>
          </a:p>
          <a:p>
            <a:pPr marL="742950" lvl="1" indent="-285750" algn="l">
              <a:buFont typeface="Arial" pitchFamily="34" charset="0"/>
              <a:buChar char="•"/>
            </a:pPr>
            <a:r>
              <a:rPr lang="en-GB" sz="1800" dirty="0" smtClean="0"/>
              <a:t>tutor</a:t>
            </a:r>
          </a:p>
          <a:p>
            <a:pPr marL="742950" lvl="1" indent="-285750" algn="l">
              <a:buFont typeface="Arial" pitchFamily="34" charset="0"/>
              <a:buChar char="•"/>
            </a:pPr>
            <a:r>
              <a:rPr lang="en-GB" sz="1800" dirty="0" smtClean="0"/>
              <a:t>peers</a:t>
            </a:r>
          </a:p>
          <a:p>
            <a:pPr marL="285750" indent="-285750" algn="l">
              <a:buFont typeface="Arial" pitchFamily="34" charset="0"/>
              <a:buChar char="•"/>
            </a:pPr>
            <a:r>
              <a:rPr lang="en-GB" sz="1800" dirty="0" smtClean="0"/>
              <a:t>An assessment tool</a:t>
            </a:r>
          </a:p>
          <a:p>
            <a:pPr marL="285750" indent="-285750" algn="l">
              <a:buFont typeface="Arial" pitchFamily="34" charset="0"/>
              <a:buChar char="•"/>
            </a:pPr>
            <a:endParaRPr lang="en-GB" sz="1800" dirty="0" smtClean="0"/>
          </a:p>
        </p:txBody>
      </p:sp>
      <p:sp>
        <p:nvSpPr>
          <p:cNvPr id="3" name="Rectangle 2"/>
          <p:cNvSpPr/>
          <p:nvPr/>
        </p:nvSpPr>
        <p:spPr>
          <a:xfrm>
            <a:off x="395288" y="5598532"/>
            <a:ext cx="4572000" cy="369332"/>
          </a:xfrm>
          <a:prstGeom prst="rect">
            <a:avLst/>
          </a:prstGeom>
        </p:spPr>
        <p:txBody>
          <a:bodyPr>
            <a:spAutoFit/>
          </a:bodyPr>
          <a:lstStyle/>
          <a:p>
            <a:pPr marL="285750" indent="-285750" algn="l">
              <a:buFont typeface="Arial" pitchFamily="34" charset="0"/>
              <a:buChar char="•"/>
            </a:pPr>
            <a:r>
              <a:rPr lang="en-GB" sz="1800" dirty="0" smtClean="0"/>
              <a:t>store personal reflections</a:t>
            </a:r>
            <a:endParaRPr lang="en-GB" sz="1800" dirty="0"/>
          </a:p>
        </p:txBody>
      </p:sp>
      <p:sp>
        <p:nvSpPr>
          <p:cNvPr id="5" name="Rectangle 4"/>
          <p:cNvSpPr/>
          <p:nvPr/>
        </p:nvSpPr>
        <p:spPr>
          <a:xfrm>
            <a:off x="395288" y="4399518"/>
            <a:ext cx="2345514" cy="369332"/>
          </a:xfrm>
          <a:prstGeom prst="rect">
            <a:avLst/>
          </a:prstGeom>
        </p:spPr>
        <p:txBody>
          <a:bodyPr wrap="none">
            <a:spAutoFit/>
          </a:bodyPr>
          <a:lstStyle/>
          <a:p>
            <a:pPr marL="285750" lvl="0" indent="-285750" algn="l">
              <a:buFont typeface="Arial" pitchFamily="34" charset="0"/>
              <a:buChar char="•"/>
            </a:pPr>
            <a:r>
              <a:rPr lang="en-GB" sz="1800" dirty="0">
                <a:solidFill>
                  <a:srgbClr val="000000"/>
                </a:solidFill>
              </a:rPr>
              <a:t>keep track of work</a:t>
            </a:r>
          </a:p>
        </p:txBody>
      </p:sp>
      <p:sp>
        <p:nvSpPr>
          <p:cNvPr id="7" name="Rectangle 6"/>
          <p:cNvSpPr/>
          <p:nvPr/>
        </p:nvSpPr>
        <p:spPr>
          <a:xfrm>
            <a:off x="395288" y="4784184"/>
            <a:ext cx="2165978" cy="369332"/>
          </a:xfrm>
          <a:prstGeom prst="rect">
            <a:avLst/>
          </a:prstGeom>
        </p:spPr>
        <p:txBody>
          <a:bodyPr wrap="none">
            <a:spAutoFit/>
          </a:bodyPr>
          <a:lstStyle/>
          <a:p>
            <a:pPr marL="285750" lvl="0" indent="-285750" algn="l">
              <a:buFont typeface="Arial" pitchFamily="34" charset="0"/>
              <a:buChar char="•"/>
            </a:pPr>
            <a:r>
              <a:rPr lang="en-GB" sz="1800" dirty="0">
                <a:solidFill>
                  <a:srgbClr val="000000"/>
                </a:solidFill>
              </a:rPr>
              <a:t>share with peers</a:t>
            </a:r>
          </a:p>
        </p:txBody>
      </p:sp>
      <p:sp>
        <p:nvSpPr>
          <p:cNvPr id="9" name="Rectangle 8"/>
          <p:cNvSpPr/>
          <p:nvPr/>
        </p:nvSpPr>
        <p:spPr>
          <a:xfrm>
            <a:off x="395288" y="5163532"/>
            <a:ext cx="2435282" cy="369332"/>
          </a:xfrm>
          <a:prstGeom prst="rect">
            <a:avLst/>
          </a:prstGeom>
        </p:spPr>
        <p:txBody>
          <a:bodyPr wrap="none">
            <a:spAutoFit/>
          </a:bodyPr>
          <a:lstStyle/>
          <a:p>
            <a:pPr marL="285750" lvl="0" indent="-285750" algn="l">
              <a:buFont typeface="Arial" pitchFamily="34" charset="0"/>
              <a:buChar char="•"/>
            </a:pPr>
            <a:r>
              <a:rPr lang="en-GB" sz="1800" dirty="0">
                <a:solidFill>
                  <a:srgbClr val="000000"/>
                </a:solidFill>
              </a:rPr>
              <a:t>showcase teaching</a:t>
            </a:r>
          </a:p>
        </p:txBody>
      </p:sp>
      <p:sp>
        <p:nvSpPr>
          <p:cNvPr id="11" name="Rectangle 10"/>
          <p:cNvSpPr/>
          <p:nvPr/>
        </p:nvSpPr>
        <p:spPr>
          <a:xfrm>
            <a:off x="3510812" y="5013757"/>
            <a:ext cx="5309338" cy="769441"/>
          </a:xfrm>
          <a:prstGeom prst="rect">
            <a:avLst/>
          </a:prstGeom>
          <a:noFill/>
        </p:spPr>
        <p:txBody>
          <a:bodyPr wrap="none" lIns="91440" tIns="45720" rIns="91440" bIns="45720">
            <a:spAutoFit/>
          </a:bodyPr>
          <a:lstStyle/>
          <a:p>
            <a:r>
              <a:rPr lang="en-GB"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 just a file store!</a:t>
            </a:r>
            <a:endParaRPr lang="en-GB"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4967288" y="2024876"/>
            <a:ext cx="3504256" cy="276999"/>
          </a:xfrm>
          <a:prstGeom prst="rect">
            <a:avLst/>
          </a:prstGeom>
          <a:noFill/>
        </p:spPr>
        <p:txBody>
          <a:bodyPr wrap="square" rtlCol="0">
            <a:spAutoFit/>
          </a:bodyPr>
          <a:lstStyle/>
          <a:p>
            <a:pPr algn="l"/>
            <a:r>
              <a:rPr lang="en-GB" sz="1200" dirty="0"/>
              <a:t>http://www.youtube.com/watch?v=6B3tujXlbdk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04800" y="12954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p:txBody>
      </p:sp>
      <p:sp>
        <p:nvSpPr>
          <p:cNvPr id="5123" name="Rectangle 4"/>
          <p:cNvSpPr>
            <a:spLocks noChangeArrowheads="1"/>
          </p:cNvSpPr>
          <p:nvPr/>
        </p:nvSpPr>
        <p:spPr bwMode="auto">
          <a:xfrm>
            <a:off x="971600" y="1844675"/>
            <a:ext cx="6840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smtClean="0">
                <a:solidFill>
                  <a:srgbClr val="286FB7"/>
                </a:solidFill>
              </a:rPr>
              <a:t>Why use </a:t>
            </a:r>
            <a:r>
              <a:rPr lang="en-US" dirty="0" err="1" smtClean="0">
                <a:solidFill>
                  <a:srgbClr val="286FB7"/>
                </a:solidFill>
              </a:rPr>
              <a:t>eportfolios</a:t>
            </a:r>
            <a:r>
              <a:rPr lang="en-US" dirty="0" smtClean="0">
                <a:solidFill>
                  <a:srgbClr val="286FB7"/>
                </a:solidFill>
              </a:rPr>
              <a:t> for teacher development?</a:t>
            </a:r>
            <a:endParaRPr lang="en-GB" dirty="0">
              <a:solidFill>
                <a:srgbClr val="286FB7"/>
              </a:solidFill>
            </a:endParaRPr>
          </a:p>
        </p:txBody>
      </p:sp>
      <p:sp>
        <p:nvSpPr>
          <p:cNvPr id="5124" name="Rectangle 5"/>
          <p:cNvSpPr>
            <a:spLocks noChangeArrowheads="1"/>
          </p:cNvSpPr>
          <p:nvPr/>
        </p:nvSpPr>
        <p:spPr bwMode="auto">
          <a:xfrm>
            <a:off x="1908175" y="2565400"/>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GB" sz="2000"/>
          </a:p>
        </p:txBody>
      </p:sp>
      <p:sp>
        <p:nvSpPr>
          <p:cNvPr id="5126" name="Rectangle 7"/>
          <p:cNvSpPr>
            <a:spLocks noChangeArrowheads="1"/>
          </p:cNvSpPr>
          <p:nvPr/>
        </p:nvSpPr>
        <p:spPr bwMode="auto">
          <a:xfrm>
            <a:off x="611188" y="2492375"/>
            <a:ext cx="799326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altLang="zh-TW" sz="1800" dirty="0" smtClean="0"/>
              <a:t>A general CPD tool</a:t>
            </a:r>
          </a:p>
          <a:p>
            <a:pPr marL="285750" indent="-285750" algn="l">
              <a:buFont typeface="Arial" pitchFamily="34" charset="0"/>
              <a:buChar char="•"/>
            </a:pPr>
            <a:r>
              <a:rPr lang="en-GB" altLang="zh-TW" sz="1800" dirty="0" smtClean="0"/>
              <a:t>Use for CV/</a:t>
            </a:r>
            <a:r>
              <a:rPr lang="en-GB" altLang="zh-TW" sz="1800" dirty="0" err="1" smtClean="0"/>
              <a:t>resum</a:t>
            </a:r>
            <a:r>
              <a:rPr lang="en-GB" sz="1800" dirty="0" err="1" smtClean="0"/>
              <a:t>é</a:t>
            </a:r>
            <a:r>
              <a:rPr lang="en-GB" sz="1800" dirty="0" smtClean="0"/>
              <a:t> building</a:t>
            </a:r>
            <a:endParaRPr lang="en-GB" altLang="zh-TW" sz="1800" dirty="0" smtClean="0"/>
          </a:p>
          <a:p>
            <a:pPr marL="285750" indent="-285750" algn="l">
              <a:buFont typeface="Arial" pitchFamily="34" charset="0"/>
              <a:buChar char="•"/>
            </a:pPr>
            <a:r>
              <a:rPr lang="en-GB" altLang="zh-TW" sz="1800" dirty="0" smtClean="0"/>
              <a:t>Build evidence of development</a:t>
            </a:r>
          </a:p>
          <a:p>
            <a:pPr marL="285750" indent="-285750" algn="l">
              <a:buFont typeface="Arial" pitchFamily="34" charset="0"/>
              <a:buChar char="•"/>
            </a:pPr>
            <a:r>
              <a:rPr lang="en-GB" altLang="zh-TW" sz="1800" dirty="0" smtClean="0"/>
              <a:t>Problem – it’s another thing to do</a:t>
            </a:r>
          </a:p>
          <a:p>
            <a:pPr marL="285750" indent="-285750" algn="l">
              <a:buFont typeface="Arial" pitchFamily="34" charset="0"/>
              <a:buChar char="•"/>
            </a:pPr>
            <a:endParaRPr lang="en-GB" altLang="zh-TW" sz="1800" dirty="0"/>
          </a:p>
          <a:p>
            <a:pPr marL="285750" indent="-285750" algn="l">
              <a:buFont typeface="Arial" pitchFamily="34" charset="0"/>
              <a:buChar char="•"/>
            </a:pPr>
            <a:endParaRPr lang="en-GB" altLang="zh-TW" sz="1800" dirty="0" smtClean="0"/>
          </a:p>
          <a:p>
            <a:pPr algn="l"/>
            <a:r>
              <a:rPr lang="en-GB" sz="1800" dirty="0" smtClean="0"/>
              <a:t>Course specific</a:t>
            </a:r>
          </a:p>
          <a:p>
            <a:pPr marL="285750" indent="-285750" algn="l">
              <a:buFont typeface="Arial" pitchFamily="34" charset="0"/>
              <a:buChar char="•"/>
            </a:pPr>
            <a:r>
              <a:rPr lang="en-GB" sz="1800" dirty="0" smtClean="0"/>
              <a:t>Encourage reflective learning/practice</a:t>
            </a:r>
          </a:p>
          <a:p>
            <a:pPr marL="285750" indent="-285750" algn="l">
              <a:buFont typeface="Arial" pitchFamily="34" charset="0"/>
              <a:buChar char="•"/>
            </a:pPr>
            <a:r>
              <a:rPr lang="en-GB" sz="1800" dirty="0" smtClean="0"/>
              <a:t>Place for assessment - easy to integrate assessment into reflective cycle</a:t>
            </a:r>
          </a:p>
          <a:p>
            <a:pPr marL="285750" indent="-285750" algn="l">
              <a:buFont typeface="Arial" pitchFamily="34" charset="0"/>
              <a:buChar char="•"/>
            </a:pPr>
            <a:r>
              <a:rPr lang="en-GB" sz="1800" dirty="0" smtClean="0"/>
              <a:t>Already use the platform</a:t>
            </a:r>
          </a:p>
          <a:p>
            <a:pPr marL="285750" indent="-285750" algn="l">
              <a:buFont typeface="Arial" pitchFamily="34" charset="0"/>
              <a:buChar char="•"/>
            </a:pPr>
            <a:r>
              <a:rPr lang="en-GB" sz="1800" dirty="0" smtClean="0"/>
              <a:t>Already have a peer group/tutor to share reflections with</a:t>
            </a:r>
            <a:endParaRPr lang="en-GB"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2022475" y="1844675"/>
            <a:ext cx="510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dirty="0" smtClean="0">
                <a:solidFill>
                  <a:srgbClr val="286FB7"/>
                </a:solidFill>
              </a:rPr>
              <a:t>Some </a:t>
            </a:r>
            <a:r>
              <a:rPr lang="en-GB" dirty="0" err="1" smtClean="0">
                <a:solidFill>
                  <a:srgbClr val="286FB7"/>
                </a:solidFill>
              </a:rPr>
              <a:t>eportfolio</a:t>
            </a:r>
            <a:r>
              <a:rPr lang="en-GB" dirty="0" smtClean="0">
                <a:solidFill>
                  <a:srgbClr val="286FB7"/>
                </a:solidFill>
              </a:rPr>
              <a:t> examples</a:t>
            </a:r>
            <a:endParaRPr lang="en-GB" dirty="0">
              <a:solidFill>
                <a:srgbClr val="286FB7"/>
              </a:solidFill>
            </a:endParaRPr>
          </a:p>
        </p:txBody>
      </p:sp>
      <p:sp>
        <p:nvSpPr>
          <p:cNvPr id="4101" name="Rectangle 6"/>
          <p:cNvSpPr>
            <a:spLocks noChangeArrowheads="1"/>
          </p:cNvSpPr>
          <p:nvPr/>
        </p:nvSpPr>
        <p:spPr bwMode="auto">
          <a:xfrm>
            <a:off x="395288" y="2565400"/>
            <a:ext cx="69135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sz="1800" dirty="0" err="1" smtClean="0"/>
              <a:t>Mahara</a:t>
            </a:r>
            <a:r>
              <a:rPr lang="en-GB" sz="1800" dirty="0"/>
              <a:t> (</a:t>
            </a:r>
            <a:r>
              <a:rPr lang="en-GB" sz="1800" dirty="0">
                <a:hlinkClick r:id="rId3"/>
              </a:rPr>
              <a:t>https://</a:t>
            </a:r>
            <a:r>
              <a:rPr lang="en-GB" sz="1800" dirty="0" smtClean="0">
                <a:hlinkClick r:id="rId3"/>
              </a:rPr>
              <a:t>mahara.org/features</a:t>
            </a:r>
            <a:r>
              <a:rPr lang="en-GB" sz="1800" dirty="0" smtClean="0"/>
              <a:t>)</a:t>
            </a:r>
          </a:p>
          <a:p>
            <a:pPr algn="l"/>
            <a:endParaRPr lang="en-GB" sz="1800" dirty="0"/>
          </a:p>
          <a:p>
            <a:pPr marL="285750" indent="-285750" algn="l">
              <a:buFont typeface="Arial" pitchFamily="34" charset="0"/>
              <a:buChar char="•"/>
            </a:pPr>
            <a:r>
              <a:rPr lang="en-GB" sz="1800" dirty="0" smtClean="0"/>
              <a:t>Sharing of artefacts ‘easy’</a:t>
            </a:r>
          </a:p>
          <a:p>
            <a:pPr marL="285750" indent="-285750" algn="l">
              <a:buFont typeface="Arial" pitchFamily="34" charset="0"/>
              <a:buChar char="•"/>
            </a:pPr>
            <a:r>
              <a:rPr lang="en-GB" sz="1800" dirty="0"/>
              <a:t>File </a:t>
            </a:r>
            <a:r>
              <a:rPr lang="en-GB" sz="1800" dirty="0" smtClean="0"/>
              <a:t>Repository</a:t>
            </a:r>
          </a:p>
          <a:p>
            <a:pPr marL="285750" indent="-285750" algn="l">
              <a:buFont typeface="Arial" pitchFamily="34" charset="0"/>
              <a:buChar char="•"/>
            </a:pPr>
            <a:r>
              <a:rPr lang="en-GB" sz="1800" dirty="0" smtClean="0"/>
              <a:t>Blogs</a:t>
            </a:r>
          </a:p>
          <a:p>
            <a:pPr marL="285750" indent="-285750" algn="l">
              <a:buFont typeface="Arial" pitchFamily="34" charset="0"/>
              <a:buChar char="•"/>
            </a:pPr>
            <a:r>
              <a:rPr lang="en-GB" sz="1800" dirty="0" smtClean="0"/>
              <a:t>Social networking (limitation – can’t set up groups)</a:t>
            </a:r>
          </a:p>
          <a:p>
            <a:pPr marL="285750" indent="-285750" algn="l">
              <a:buFont typeface="Arial" pitchFamily="34" charset="0"/>
              <a:buChar char="•"/>
            </a:pPr>
            <a:r>
              <a:rPr lang="en-GB" sz="1800" dirty="0" smtClean="0"/>
              <a:t>CV builder</a:t>
            </a:r>
          </a:p>
          <a:p>
            <a:pPr marL="285750" indent="-285750" algn="l">
              <a:buFont typeface="Arial" pitchFamily="34" charset="0"/>
              <a:buChar char="•"/>
            </a:pPr>
            <a:r>
              <a:rPr lang="en-GB" sz="1800" dirty="0" smtClean="0"/>
              <a:t>Moodle integration</a:t>
            </a:r>
          </a:p>
          <a:p>
            <a:pPr marL="285750" indent="-285750" algn="l">
              <a:buFont typeface="Arial" pitchFamily="34" charset="0"/>
              <a:buChar char="•"/>
            </a:pPr>
            <a:r>
              <a:rPr lang="en-GB" sz="1800" dirty="0" smtClean="0"/>
              <a:t>LEAP2A compliant</a:t>
            </a:r>
          </a:p>
          <a:p>
            <a:pPr marL="285750" indent="-285750" algn="l">
              <a:buFont typeface="Arial" pitchFamily="34" charset="0"/>
              <a:buChar char="•"/>
            </a:pPr>
            <a:r>
              <a:rPr lang="en-GB" sz="1800" dirty="0" smtClean="0"/>
              <a:t>Open source</a:t>
            </a:r>
          </a:p>
          <a:p>
            <a:pPr algn="l"/>
            <a:endParaRPr lang="en-GB" sz="1800" dirty="0"/>
          </a:p>
          <a:p>
            <a:pPr algn="l"/>
            <a:endParaRPr lang="en-GB" sz="1800" dirty="0"/>
          </a:p>
          <a:p>
            <a:pPr algn="l"/>
            <a:endParaRPr lang="en-GB" sz="1800" dirty="0" smtClean="0"/>
          </a:p>
          <a:p>
            <a:pPr algn="l"/>
            <a:endParaRPr lang="en-GB"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2022475" y="1844675"/>
            <a:ext cx="510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dirty="0" smtClean="0">
                <a:solidFill>
                  <a:srgbClr val="286FB7"/>
                </a:solidFill>
              </a:rPr>
              <a:t>Some </a:t>
            </a:r>
            <a:r>
              <a:rPr lang="en-GB" dirty="0" err="1" smtClean="0">
                <a:solidFill>
                  <a:srgbClr val="286FB7"/>
                </a:solidFill>
              </a:rPr>
              <a:t>eportfolio</a:t>
            </a:r>
            <a:r>
              <a:rPr lang="en-GB" dirty="0" smtClean="0">
                <a:solidFill>
                  <a:srgbClr val="286FB7"/>
                </a:solidFill>
              </a:rPr>
              <a:t> examples</a:t>
            </a:r>
          </a:p>
        </p:txBody>
      </p:sp>
      <p:sp>
        <p:nvSpPr>
          <p:cNvPr id="4101" name="Rectangle 6"/>
          <p:cNvSpPr>
            <a:spLocks noChangeArrowheads="1"/>
          </p:cNvSpPr>
          <p:nvPr/>
        </p:nvSpPr>
        <p:spPr bwMode="auto">
          <a:xfrm>
            <a:off x="395288" y="2565400"/>
            <a:ext cx="71290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sz="1800" dirty="0" err="1" smtClean="0"/>
              <a:t>PebblePAD</a:t>
            </a:r>
            <a:r>
              <a:rPr lang="en-GB" sz="1800" dirty="0"/>
              <a:t> </a:t>
            </a:r>
            <a:r>
              <a:rPr lang="en-GB" sz="1800" dirty="0" smtClean="0"/>
              <a:t>(</a:t>
            </a:r>
            <a:r>
              <a:rPr lang="en-GB" sz="1800" dirty="0" smtClean="0">
                <a:hlinkClick r:id="rId3"/>
              </a:rPr>
              <a:t>http</a:t>
            </a:r>
            <a:r>
              <a:rPr lang="en-GB" sz="1800" dirty="0">
                <a:hlinkClick r:id="rId3"/>
              </a:rPr>
              <a:t>://www.pebblepad.co.uk</a:t>
            </a:r>
            <a:r>
              <a:rPr lang="en-GB" sz="1800" dirty="0" smtClean="0">
                <a:hlinkClick r:id="rId3"/>
              </a:rPr>
              <a:t>/</a:t>
            </a:r>
            <a:r>
              <a:rPr lang="en-GB" sz="1800" dirty="0" smtClean="0"/>
              <a:t>)</a:t>
            </a:r>
          </a:p>
          <a:p>
            <a:pPr algn="l"/>
            <a:r>
              <a:rPr lang="en-GB" sz="1800" dirty="0" smtClean="0"/>
              <a:t> </a:t>
            </a:r>
          </a:p>
          <a:p>
            <a:pPr marL="285750" indent="-285750" algn="l">
              <a:buFont typeface="Arial" pitchFamily="34" charset="0"/>
              <a:buChar char="•"/>
            </a:pPr>
            <a:r>
              <a:rPr lang="en-GB" sz="1800" dirty="0" smtClean="0"/>
              <a:t>Navigation through ‘pads’ (flash based)</a:t>
            </a:r>
          </a:p>
          <a:p>
            <a:pPr marL="285750" indent="-285750" algn="l">
              <a:buFont typeface="Arial" pitchFamily="34" charset="0"/>
              <a:buChar char="•"/>
            </a:pPr>
            <a:r>
              <a:rPr lang="en-GB" sz="1800" dirty="0" smtClean="0"/>
              <a:t>Good ability to create and share ‘assets’</a:t>
            </a:r>
          </a:p>
          <a:p>
            <a:pPr marL="285750" indent="-285750" algn="l">
              <a:buFont typeface="Arial" pitchFamily="34" charset="0"/>
              <a:buChar char="•"/>
            </a:pPr>
            <a:r>
              <a:rPr lang="en-GB" sz="1800" dirty="0" smtClean="0"/>
              <a:t>Good range of reflective tools</a:t>
            </a:r>
          </a:p>
          <a:p>
            <a:pPr marL="285750" indent="-285750" algn="l">
              <a:buFont typeface="Arial" pitchFamily="34" charset="0"/>
              <a:buChar char="•"/>
            </a:pPr>
            <a:r>
              <a:rPr lang="en-GB" sz="1800" dirty="0" smtClean="0"/>
              <a:t>Mobile version/iPhone app available</a:t>
            </a:r>
          </a:p>
          <a:p>
            <a:pPr marL="285750" indent="-285750" algn="l">
              <a:buFont typeface="Arial" pitchFamily="34" charset="0"/>
              <a:buChar char="•"/>
            </a:pPr>
            <a:r>
              <a:rPr lang="en-GB" sz="1800" dirty="0" smtClean="0"/>
              <a:t>Moodle integration</a:t>
            </a:r>
          </a:p>
          <a:p>
            <a:pPr marL="285750" indent="-285750" algn="l">
              <a:buFont typeface="Arial" pitchFamily="34" charset="0"/>
              <a:buChar char="•"/>
            </a:pPr>
            <a:r>
              <a:rPr lang="en-GB" sz="1800" dirty="0" smtClean="0"/>
              <a:t>Potentially expensive</a:t>
            </a:r>
          </a:p>
          <a:p>
            <a:pPr marL="285750" indent="-285750" algn="l">
              <a:buFont typeface="Arial" pitchFamily="34" charset="0"/>
              <a:buChar char="•"/>
            </a:pPr>
            <a:r>
              <a:rPr lang="en-GB" sz="1800" dirty="0" smtClean="0"/>
              <a:t>LTI compliant</a:t>
            </a:r>
          </a:p>
          <a:p>
            <a:pPr algn="l"/>
            <a:endParaRPr lang="en-GB" sz="1800" dirty="0" smtClean="0"/>
          </a:p>
          <a:p>
            <a:pPr algn="l"/>
            <a:endParaRPr lang="en-GB" sz="1800" dirty="0" smtClean="0"/>
          </a:p>
          <a:p>
            <a:pPr algn="l"/>
            <a:endParaRPr lang="en-GB" sz="1800" dirty="0"/>
          </a:p>
        </p:txBody>
      </p:sp>
    </p:spTree>
    <p:extLst>
      <p:ext uri="{BB962C8B-B14F-4D97-AF65-F5344CB8AC3E}">
        <p14:creationId xmlns:p14="http://schemas.microsoft.com/office/powerpoint/2010/main" val="54344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1533041" y="1844675"/>
            <a:ext cx="6077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dirty="0" smtClean="0">
                <a:solidFill>
                  <a:srgbClr val="286FB7"/>
                </a:solidFill>
              </a:rPr>
              <a:t>Ten Essential Questions</a:t>
            </a:r>
            <a:endParaRPr lang="en-GB" dirty="0">
              <a:solidFill>
                <a:srgbClr val="286FB7"/>
              </a:solidFill>
            </a:endParaRPr>
          </a:p>
        </p:txBody>
      </p:sp>
      <p:sp>
        <p:nvSpPr>
          <p:cNvPr id="4101" name="Rectangle 6"/>
          <p:cNvSpPr>
            <a:spLocks noChangeArrowheads="1"/>
          </p:cNvSpPr>
          <p:nvPr/>
        </p:nvSpPr>
        <p:spPr bwMode="auto">
          <a:xfrm>
            <a:off x="107504" y="2565400"/>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sz="1800" dirty="0">
                <a:hlinkClick r:id="rId3"/>
              </a:rPr>
              <a:t>http://</a:t>
            </a:r>
            <a:r>
              <a:rPr lang="en-GB" sz="1800" dirty="0" smtClean="0">
                <a:hlinkClick r:id="rId3"/>
              </a:rPr>
              <a:t>www.pebblepad.co.uk/essentialquestions.asp</a:t>
            </a:r>
            <a:endParaRPr lang="en-GB" sz="1800" dirty="0"/>
          </a:p>
        </p:txBody>
      </p:sp>
      <p:sp>
        <p:nvSpPr>
          <p:cNvPr id="2" name="TextBox 1"/>
          <p:cNvSpPr txBox="1"/>
          <p:nvPr/>
        </p:nvSpPr>
        <p:spPr>
          <a:xfrm>
            <a:off x="107504" y="3140968"/>
            <a:ext cx="8731696" cy="3416320"/>
          </a:xfrm>
          <a:prstGeom prst="rect">
            <a:avLst/>
          </a:prstGeom>
          <a:noFill/>
        </p:spPr>
        <p:txBody>
          <a:bodyPr wrap="square" rtlCol="0">
            <a:spAutoFit/>
          </a:bodyPr>
          <a:lstStyle/>
          <a:p>
            <a:pPr algn="l"/>
            <a:r>
              <a:rPr lang="en-GB" sz="1800" dirty="0"/>
              <a:t>1 What type of system are you after?</a:t>
            </a:r>
          </a:p>
          <a:p>
            <a:pPr algn="l"/>
            <a:r>
              <a:rPr lang="en-GB" sz="1800" dirty="0"/>
              <a:t>2 Will you build, buy or co-create your </a:t>
            </a:r>
            <a:r>
              <a:rPr lang="en-GB" sz="1800" dirty="0" err="1"/>
              <a:t>eportfolio</a:t>
            </a:r>
            <a:r>
              <a:rPr lang="en-GB" sz="1800" dirty="0"/>
              <a:t> software?</a:t>
            </a:r>
          </a:p>
          <a:p>
            <a:pPr algn="l"/>
            <a:r>
              <a:rPr lang="en-GB" sz="1800" dirty="0"/>
              <a:t>3 Do you want to have the system internally or externally hosted?</a:t>
            </a:r>
          </a:p>
          <a:p>
            <a:pPr algn="l"/>
            <a:r>
              <a:rPr lang="en-GB" sz="1800" dirty="0"/>
              <a:t>4 Who will use the system?</a:t>
            </a:r>
          </a:p>
          <a:p>
            <a:pPr algn="l"/>
            <a:r>
              <a:rPr lang="en-GB" sz="1800" dirty="0"/>
              <a:t>5 Can the system support your institutional aims and processes?</a:t>
            </a:r>
          </a:p>
          <a:p>
            <a:pPr algn="l"/>
            <a:r>
              <a:rPr lang="en-GB" sz="1800" dirty="0"/>
              <a:t>6 Is the system applicable across broad contexts?</a:t>
            </a:r>
          </a:p>
          <a:p>
            <a:pPr algn="l"/>
            <a:r>
              <a:rPr lang="en-GB" sz="1800" dirty="0"/>
              <a:t>7 Can the system support assessment processes?</a:t>
            </a:r>
          </a:p>
          <a:p>
            <a:pPr algn="l"/>
            <a:r>
              <a:rPr lang="en-GB" sz="1800" dirty="0"/>
              <a:t>8 Is content private, secure, and owned and controlled by the user?</a:t>
            </a:r>
          </a:p>
          <a:p>
            <a:pPr algn="l"/>
            <a:r>
              <a:rPr lang="en-GB" sz="1800" dirty="0"/>
              <a:t>9 What support is available to assist implementation, use and maintenance of the system?</a:t>
            </a:r>
          </a:p>
          <a:p>
            <a:pPr algn="l"/>
            <a:r>
              <a:rPr lang="en-GB" sz="1800" dirty="0"/>
              <a:t>10 Are you confident in the longer term availability, viability and continued improvement of the system?</a:t>
            </a:r>
          </a:p>
        </p:txBody>
      </p:sp>
    </p:spTree>
    <p:extLst>
      <p:ext uri="{BB962C8B-B14F-4D97-AF65-F5344CB8AC3E}">
        <p14:creationId xmlns:p14="http://schemas.microsoft.com/office/powerpoint/2010/main" val="5434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2022475" y="1844675"/>
            <a:ext cx="510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dirty="0" smtClean="0">
                <a:solidFill>
                  <a:srgbClr val="286FB7"/>
                </a:solidFill>
              </a:rPr>
              <a:t>Our goal</a:t>
            </a:r>
            <a:endParaRPr lang="en-GB" dirty="0">
              <a:solidFill>
                <a:srgbClr val="286FB7"/>
              </a:solidFill>
            </a:endParaRPr>
          </a:p>
        </p:txBody>
      </p:sp>
      <p:sp>
        <p:nvSpPr>
          <p:cNvPr id="4101" name="Rectangle 6"/>
          <p:cNvSpPr>
            <a:spLocks noChangeArrowheads="1"/>
          </p:cNvSpPr>
          <p:nvPr/>
        </p:nvSpPr>
        <p:spPr bwMode="auto">
          <a:xfrm>
            <a:off x="395288" y="2565400"/>
            <a:ext cx="69135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sz="1800" dirty="0" smtClean="0"/>
              <a:t>... to provide an assessable physical record (either on line or in hard copy) of each participant's development during a teacher development course (online or face-to-face) providing participants with a sense of ownership and clear evidence of applying input to local context</a:t>
            </a:r>
          </a:p>
          <a:p>
            <a:pPr algn="l"/>
            <a:endParaRPr lang="en-GB" sz="1800" dirty="0"/>
          </a:p>
        </p:txBody>
      </p:sp>
      <p:sp>
        <p:nvSpPr>
          <p:cNvPr id="2" name="Rectangle 1"/>
          <p:cNvSpPr/>
          <p:nvPr/>
        </p:nvSpPr>
        <p:spPr>
          <a:xfrm>
            <a:off x="395536" y="4042727"/>
            <a:ext cx="2404988" cy="276999"/>
          </a:xfrm>
          <a:prstGeom prst="rect">
            <a:avLst/>
          </a:prstGeom>
        </p:spPr>
        <p:txBody>
          <a:bodyPr wrap="square">
            <a:spAutoFit/>
          </a:bodyPr>
          <a:lstStyle/>
          <a:p>
            <a:r>
              <a:rPr lang="en-GB" sz="1200" dirty="0" smtClean="0"/>
              <a:t>(Adapted from Matthew Davies)</a:t>
            </a:r>
            <a:endParaRPr lang="en-GB" sz="1200" dirty="0"/>
          </a:p>
        </p:txBody>
      </p:sp>
    </p:spTree>
    <p:extLst>
      <p:ext uri="{BB962C8B-B14F-4D97-AF65-F5344CB8AC3E}">
        <p14:creationId xmlns:p14="http://schemas.microsoft.com/office/powerpoint/2010/main" val="281709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1533041" y="1844675"/>
            <a:ext cx="6077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dirty="0" smtClean="0">
                <a:solidFill>
                  <a:srgbClr val="286FB7"/>
                </a:solidFill>
              </a:rPr>
              <a:t>Moodle core tools used in our </a:t>
            </a:r>
            <a:r>
              <a:rPr lang="en-GB" dirty="0" err="1" smtClean="0">
                <a:solidFill>
                  <a:srgbClr val="286FB7"/>
                </a:solidFill>
              </a:rPr>
              <a:t>eportfolios</a:t>
            </a:r>
            <a:endParaRPr lang="en-GB" dirty="0">
              <a:solidFill>
                <a:srgbClr val="286FB7"/>
              </a:solidFill>
            </a:endParaRPr>
          </a:p>
        </p:txBody>
      </p:sp>
      <p:sp>
        <p:nvSpPr>
          <p:cNvPr id="4101" name="Rectangle 6"/>
          <p:cNvSpPr>
            <a:spLocks noChangeArrowheads="1"/>
          </p:cNvSpPr>
          <p:nvPr/>
        </p:nvSpPr>
        <p:spPr bwMode="auto">
          <a:xfrm>
            <a:off x="395288" y="2565400"/>
            <a:ext cx="734506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buFont typeface="Arial" pitchFamily="34" charset="0"/>
              <a:buChar char="•"/>
            </a:pPr>
            <a:r>
              <a:rPr lang="en-GB" sz="1800" dirty="0" smtClean="0"/>
              <a:t>Online text assignments – self reflection and reflection with tutor</a:t>
            </a:r>
          </a:p>
          <a:p>
            <a:pPr marL="285750" indent="-285750" algn="l">
              <a:buFont typeface="Arial" pitchFamily="34" charset="0"/>
              <a:buChar char="•"/>
            </a:pPr>
            <a:r>
              <a:rPr lang="en-GB" sz="1800" dirty="0" smtClean="0"/>
              <a:t>Forum – reflection with peer group</a:t>
            </a:r>
          </a:p>
          <a:p>
            <a:pPr marL="285750" indent="-285750" algn="l">
              <a:buFont typeface="Arial" pitchFamily="34" charset="0"/>
              <a:buChar char="•"/>
            </a:pPr>
            <a:r>
              <a:rPr lang="en-GB" sz="1800" dirty="0" smtClean="0"/>
              <a:t>Course assignments in the ‘portfolio </a:t>
            </a:r>
            <a:r>
              <a:rPr lang="en-GB" sz="1800" dirty="0"/>
              <a:t>M</a:t>
            </a:r>
            <a:r>
              <a:rPr lang="en-GB" sz="1800" dirty="0" smtClean="0"/>
              <a:t>oodle course’</a:t>
            </a:r>
          </a:p>
          <a:p>
            <a:pPr marL="285750" indent="-285750" algn="l">
              <a:buFont typeface="Arial" pitchFamily="34" charset="0"/>
              <a:buChar char="•"/>
            </a:pPr>
            <a:r>
              <a:rPr lang="en-GB" sz="1800" dirty="0" smtClean="0"/>
              <a:t>Reflective materials connected to the course included in the portfolio</a:t>
            </a:r>
          </a:p>
          <a:p>
            <a:pPr marL="285750" indent="-285750" algn="l">
              <a:buFont typeface="Arial" pitchFamily="34" charset="0"/>
              <a:buChar char="•"/>
            </a:pPr>
            <a:r>
              <a:rPr lang="en-GB" sz="1800" dirty="0" smtClean="0"/>
              <a:t>Private files (Moodle 2)</a:t>
            </a:r>
          </a:p>
          <a:p>
            <a:pPr marL="285750" indent="-285750" algn="l">
              <a:buFont typeface="Arial" pitchFamily="34" charset="0"/>
              <a:buChar char="•"/>
            </a:pPr>
            <a:r>
              <a:rPr lang="en-GB" sz="1800" dirty="0" smtClean="0"/>
              <a:t>Ability to export – LEAP2, HTML, </a:t>
            </a:r>
            <a:r>
              <a:rPr lang="en-GB" sz="1800" dirty="0" err="1" smtClean="0"/>
              <a:t>google</a:t>
            </a:r>
            <a:r>
              <a:rPr lang="en-GB" sz="1800" dirty="0" smtClean="0"/>
              <a:t> docs, </a:t>
            </a:r>
            <a:r>
              <a:rPr lang="en-GB" sz="1800" dirty="0" err="1" smtClean="0"/>
              <a:t>etc</a:t>
            </a:r>
            <a:endParaRPr lang="en-GB" sz="1800" dirty="0" smtClean="0"/>
          </a:p>
          <a:p>
            <a:pPr marL="285750" indent="-285750" algn="l">
              <a:buFont typeface="Arial" pitchFamily="34" charset="0"/>
              <a:buChar char="•"/>
            </a:pPr>
            <a:endParaRPr lang="en-GB" sz="1800" dirty="0"/>
          </a:p>
          <a:p>
            <a:pPr marL="285750" indent="-285750" algn="l">
              <a:buFont typeface="Arial" pitchFamily="34" charset="0"/>
              <a:buChar char="•"/>
            </a:pPr>
            <a:r>
              <a:rPr lang="en-GB" sz="1800" dirty="0" smtClean="0"/>
              <a:t>Examples: </a:t>
            </a:r>
            <a:r>
              <a:rPr lang="en-GB" sz="1800" dirty="0" smtClean="0">
                <a:hlinkClick r:id="rId3"/>
              </a:rPr>
              <a:t>English for Teaching</a:t>
            </a:r>
            <a:endParaRPr lang="en-GB" sz="1800" dirty="0" smtClean="0"/>
          </a:p>
          <a:p>
            <a:pPr lvl="3" algn="l"/>
            <a:r>
              <a:rPr lang="en-GB" sz="1800" dirty="0" smtClean="0"/>
              <a:t> </a:t>
            </a:r>
            <a:r>
              <a:rPr lang="en-GB" sz="1800" dirty="0" smtClean="0">
                <a:hlinkClick r:id="rId4"/>
              </a:rPr>
              <a:t>Certificate in Secondary ELT</a:t>
            </a:r>
            <a:endParaRPr lang="en-GB" sz="1800" dirty="0" smtClean="0"/>
          </a:p>
          <a:p>
            <a:pPr algn="l"/>
            <a:endParaRPr lang="en-GB" sz="1800" dirty="0" smtClean="0"/>
          </a:p>
          <a:p>
            <a:pPr algn="l"/>
            <a:endParaRPr lang="en-GB" sz="1800" dirty="0" smtClean="0"/>
          </a:p>
          <a:p>
            <a:pPr algn="l"/>
            <a:endParaRPr lang="en-GB" sz="1800" dirty="0"/>
          </a:p>
        </p:txBody>
      </p:sp>
    </p:spTree>
    <p:extLst>
      <p:ext uri="{BB962C8B-B14F-4D97-AF65-F5344CB8AC3E}">
        <p14:creationId xmlns:p14="http://schemas.microsoft.com/office/powerpoint/2010/main" val="324145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04800" y="1295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05" charset="-128"/>
              </a:defRPr>
            </a:lvl1pPr>
            <a:lvl2pPr marL="742950" indent="-285750">
              <a:defRPr sz="2400">
                <a:solidFill>
                  <a:schemeClr val="tx1"/>
                </a:solidFill>
                <a:latin typeface="Arial" charset="0"/>
                <a:ea typeface="ヒラギノ角ゴ Pro W3" pitchFamily="-105" charset="-128"/>
              </a:defRPr>
            </a:lvl2pPr>
            <a:lvl3pPr marL="1143000" indent="-228600">
              <a:defRPr sz="2400">
                <a:solidFill>
                  <a:schemeClr val="tx1"/>
                </a:solidFill>
                <a:latin typeface="Arial" charset="0"/>
                <a:ea typeface="ヒラギノ角ゴ Pro W3" pitchFamily="-105" charset="-128"/>
              </a:defRPr>
            </a:lvl3pPr>
            <a:lvl4pPr marL="1600200" indent="-228600">
              <a:defRPr sz="2400">
                <a:solidFill>
                  <a:schemeClr val="tx1"/>
                </a:solidFill>
                <a:latin typeface="Arial" charset="0"/>
                <a:ea typeface="ヒラギノ角ゴ Pro W3" pitchFamily="-105" charset="-128"/>
              </a:defRPr>
            </a:lvl4pPr>
            <a:lvl5pPr marL="2057400" indent="-228600">
              <a:defRPr sz="2400">
                <a:solidFill>
                  <a:schemeClr val="tx1"/>
                </a:solidFill>
                <a:latin typeface="Arial" charset="0"/>
                <a:ea typeface="ヒラギノ角ゴ Pro W3" pitchFamily="-105"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105"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105"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105"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105" charset="-128"/>
              </a:defRPr>
            </a:lvl9pPr>
          </a:lstStyle>
          <a:p>
            <a:pPr algn="l"/>
            <a:r>
              <a:rPr lang="en-GB" sz="1600" b="1">
                <a:solidFill>
                  <a:schemeClr val="bg1"/>
                </a:solidFill>
              </a:rPr>
              <a:t>E-portfolios for teacher development - A simple approach</a:t>
            </a:r>
            <a:endParaRPr lang="en-US" sz="1600" b="1">
              <a:solidFill>
                <a:schemeClr val="bg1"/>
              </a:solidFill>
            </a:endParaRPr>
          </a:p>
          <a:p>
            <a:pPr algn="l"/>
            <a:endParaRPr lang="en-US" sz="1600" b="1">
              <a:solidFill>
                <a:schemeClr val="bg1"/>
              </a:solidFill>
            </a:endParaRPr>
          </a:p>
        </p:txBody>
      </p:sp>
      <p:sp>
        <p:nvSpPr>
          <p:cNvPr id="4100" name="Rectangle 5"/>
          <p:cNvSpPr>
            <a:spLocks noChangeArrowheads="1"/>
          </p:cNvSpPr>
          <p:nvPr/>
        </p:nvSpPr>
        <p:spPr bwMode="auto">
          <a:xfrm>
            <a:off x="1533041" y="1844675"/>
            <a:ext cx="6077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dirty="0" smtClean="0">
                <a:solidFill>
                  <a:srgbClr val="286FB7"/>
                </a:solidFill>
              </a:rPr>
              <a:t>Blog export portfolio plugin</a:t>
            </a:r>
            <a:endParaRPr lang="en-GB" dirty="0">
              <a:solidFill>
                <a:srgbClr val="286FB7"/>
              </a:solidFill>
            </a:endParaRPr>
          </a:p>
        </p:txBody>
      </p:sp>
      <p:sp>
        <p:nvSpPr>
          <p:cNvPr id="4101" name="Rectangle 6"/>
          <p:cNvSpPr>
            <a:spLocks noChangeArrowheads="1"/>
          </p:cNvSpPr>
          <p:nvPr/>
        </p:nvSpPr>
        <p:spPr bwMode="auto">
          <a:xfrm>
            <a:off x="395288" y="2565400"/>
            <a:ext cx="734506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buFont typeface="Arial" pitchFamily="34" charset="0"/>
              <a:buChar char="•"/>
            </a:pPr>
            <a:r>
              <a:rPr lang="en-GB" sz="1800" dirty="0" smtClean="0"/>
              <a:t>Export artefacts from all ‘Moodle courses’ to the Moodle blog</a:t>
            </a:r>
          </a:p>
          <a:p>
            <a:pPr marL="742950" lvl="1" indent="-285750" algn="l">
              <a:buFont typeface="Arial" pitchFamily="34" charset="0"/>
              <a:buChar char="•"/>
            </a:pPr>
            <a:r>
              <a:rPr lang="en-GB" sz="1800" dirty="0" smtClean="0"/>
              <a:t>Assignments</a:t>
            </a:r>
          </a:p>
          <a:p>
            <a:pPr marL="742950" lvl="1" indent="-285750" algn="l">
              <a:buFont typeface="Arial" pitchFamily="34" charset="0"/>
              <a:buChar char="•"/>
            </a:pPr>
            <a:r>
              <a:rPr lang="en-GB" sz="1800" dirty="0" smtClean="0"/>
              <a:t>Chats</a:t>
            </a:r>
          </a:p>
          <a:p>
            <a:pPr marL="742950" lvl="1" indent="-285750" algn="l">
              <a:buFont typeface="Arial" pitchFamily="34" charset="0"/>
              <a:buChar char="•"/>
            </a:pPr>
            <a:r>
              <a:rPr lang="en-GB" sz="1800" dirty="0" smtClean="0"/>
              <a:t>Database entries</a:t>
            </a:r>
          </a:p>
          <a:p>
            <a:pPr marL="742950" lvl="1" indent="-285750" algn="l">
              <a:buFont typeface="Arial" pitchFamily="34" charset="0"/>
              <a:buChar char="•"/>
            </a:pPr>
            <a:r>
              <a:rPr lang="en-GB" sz="1800" dirty="0" smtClean="0"/>
              <a:t>Forum posts</a:t>
            </a:r>
          </a:p>
          <a:p>
            <a:pPr marL="742950" lvl="1" indent="-285750" algn="l">
              <a:buFont typeface="Arial" pitchFamily="34" charset="0"/>
              <a:buChar char="•"/>
            </a:pPr>
            <a:r>
              <a:rPr lang="en-GB" sz="1800" dirty="0" smtClean="0"/>
              <a:t>Glossary entries</a:t>
            </a:r>
          </a:p>
          <a:p>
            <a:pPr marL="285750" indent="-285750" algn="l">
              <a:buFont typeface="Arial" pitchFamily="34" charset="0"/>
              <a:buChar char="•"/>
            </a:pPr>
            <a:r>
              <a:rPr lang="en-GB" sz="1800" dirty="0" smtClean="0"/>
              <a:t>Use RSS feed to export externally</a:t>
            </a:r>
          </a:p>
          <a:p>
            <a:pPr algn="l"/>
            <a:endParaRPr lang="en-GB" sz="1800" dirty="0" smtClean="0"/>
          </a:p>
          <a:p>
            <a:pPr algn="l"/>
            <a:r>
              <a:rPr lang="en-GB" sz="1800" dirty="0"/>
              <a:t>Download from: </a:t>
            </a:r>
            <a:endParaRPr lang="en-GB" sz="1800" dirty="0" smtClean="0"/>
          </a:p>
          <a:p>
            <a:pPr algn="l"/>
            <a:endParaRPr lang="en-GB" sz="1800" dirty="0"/>
          </a:p>
          <a:p>
            <a:pPr algn="l"/>
            <a:endParaRPr lang="en-GB" sz="1800" dirty="0" smtClean="0"/>
          </a:p>
          <a:p>
            <a:pPr algn="l"/>
            <a:endParaRPr lang="en-GB" sz="1800" dirty="0" smtClean="0"/>
          </a:p>
          <a:p>
            <a:pPr algn="l"/>
            <a:endParaRPr lang="en-GB" sz="1800" dirty="0"/>
          </a:p>
          <a:p>
            <a:pPr algn="l"/>
            <a:endParaRPr lang="en-GB" sz="1800" dirty="0" smtClean="0"/>
          </a:p>
          <a:p>
            <a:pPr algn="l"/>
            <a:r>
              <a:rPr lang="en-GB" sz="1800" dirty="0" smtClean="0"/>
              <a:t>https</a:t>
            </a:r>
            <a:r>
              <a:rPr lang="en-GB" sz="1800" dirty="0"/>
              <a:t>://</a:t>
            </a:r>
            <a:r>
              <a:rPr lang="en-GB" sz="1800" dirty="0" smtClean="0"/>
              <a:t>moodle.org/plugins/view.php?plugin=portfolio_blogexport</a:t>
            </a:r>
          </a:p>
        </p:txBody>
      </p:sp>
      <p:pic>
        <p:nvPicPr>
          <p:cNvPr id="3074" name="Picture 2" descr="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798" y="4803031"/>
            <a:ext cx="1720455" cy="172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943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DEO_FILES_RECORD" val="&lt;Videos&gt;&lt;Video Name=&quot;e-portfolios for starters.flv&quot; Position=&quot;1&quot; SlideID=&quot;266&quot;/&gt;&lt;/Videos&gt;&#1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portfolios for teacher development:&amp;#x0D;&amp;#x0A;A simple approach&amp;#x0D;&amp;#x0A;&amp;quot;&quot;/&gt;&lt;property id=&quot;20307&quot; value=&quot;261&quot;/&gt;&lt;/object&gt;&lt;object type=&quot;3&quot; unique_id=&quot;10005&quot;&gt;&lt;property id=&quot;20148&quot; value=&quot;5&quot;/&gt;&lt;property id=&quot;20300&quot; value=&quot;Slide 4&quot;/&gt;&lt;property id=&quot;20307&quot; value=&quot;262&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2&quot;/&gt;&lt;property id=&quot;20307&quot; value=&quot;266&quot;/&gt;&lt;/object&gt;&lt;object type=&quot;3&quot; unique_id=&quot;10068&quot;&gt;&lt;property id=&quot;20148&quot; value=&quot;5&quot;/&gt;&lt;property id=&quot;20300&quot; value=&quot;Slide 7&quot;/&gt;&lt;property id=&quot;20307&quot; value=&quot;267&quot;/&gt;&lt;/object&gt;&lt;object type=&quot;3&quot; unique_id=&quot;10069&quot;&gt;&lt;property id=&quot;20148&quot; value=&quot;5&quot;/&gt;&lt;property id=&quot;20300&quot; value=&quot;Slide 5&quot;/&gt;&lt;property id=&quot;20307&quot; value=&quot;268&quot;/&gt;&lt;/object&gt;&lt;object type=&quot;3&quot; unique_id=&quot;10071&quot;&gt;&lt;property id=&quot;20148&quot; value=&quot;5&quot;/&gt;&lt;property id=&quot;20300&quot; value=&quot;Slide 6&quot;/&gt;&lt;property id=&quot;20307&quot; value=&quot;270&quot;/&gt;&lt;/object&gt;&lt;object type=&quot;3&quot; unique_id=&quot;10081&quot;&gt;&lt;property id=&quot;20148&quot; value=&quot;5&quot;/&gt;&lt;property id=&quot;20300&quot; value=&quot;Slide 8&quot;/&gt;&lt;property id=&quot;20307&quot; value=&quot;271&quot;/&gt;&lt;/object&gt;&lt;object type=&quot;3&quot; unique_id=&quot;10152&quot;&gt;&lt;property id=&quot;20148&quot; value=&quot;5&quot;/&gt;&lt;property id=&quot;20300&quot; value=&quot;Slide 10&quot;/&gt;&lt;property id=&quot;20307&quot; value=&quot;272&quot;/&gt;&lt;/object&gt;&lt;object type=&quot;3&quot; unique_id=&quot;10186&quot;&gt;&lt;property id=&quot;20148&quot; value=&quot;5&quot;/&gt;&lt;property id=&quot;20300&quot; value=&quot;Slide 9&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2094</TotalTime>
  <Words>603</Words>
  <Application>Microsoft Office PowerPoint</Application>
  <PresentationFormat>On-screen Show (4:3)</PresentationFormat>
  <Paragraphs>167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E-portfolios for teacher development: A simple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Paul Wilson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Wilson</dc:creator>
  <cp:lastModifiedBy>Chris Baldwin work</cp:lastModifiedBy>
  <cp:revision>245</cp:revision>
  <dcterms:created xsi:type="dcterms:W3CDTF">2011-03-15T13:57:30Z</dcterms:created>
  <dcterms:modified xsi:type="dcterms:W3CDTF">2013-04-12T08:14:56Z</dcterms:modified>
</cp:coreProperties>
</file>